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1" r:id="rId3"/>
    <p:sldId id="262" r:id="rId4"/>
    <p:sldId id="265" r:id="rId5"/>
    <p:sldId id="263" r:id="rId6"/>
    <p:sldId id="264" r:id="rId7"/>
    <p:sldId id="266" r:id="rId8"/>
    <p:sldId id="267"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35" autoAdjust="0"/>
    <p:restoredTop sz="94671" autoAdjust="0"/>
  </p:normalViewPr>
  <p:slideViewPr>
    <p:cSldViewPr snapToGrid="0">
      <p:cViewPr varScale="1">
        <p:scale>
          <a:sx n="104" d="100"/>
          <a:sy n="104" d="100"/>
        </p:scale>
        <p:origin x="-68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Cambria Math"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Cambria Math"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atin typeface="Cambria Math" pitchFamily="18" charset="0"/>
              </a:defRPr>
            </a:lvl1pPr>
          </a:lstStyle>
          <a:p>
            <a:fld id="{1D8BD707-D9CF-40AE-B4C6-C98DA3205C09}" type="datetimeFigureOut">
              <a:rPr lang="en-US" smtClean="0">
                <a:ea typeface="Cambria Math" pitchFamily="18" charset="0"/>
              </a:rPr>
              <a:pPr/>
              <a:t>1/27/2014</a:t>
            </a:fld>
            <a:endParaRPr lang="en-US">
              <a:ea typeface="Cambria Math" pitchFamily="18" charset="0"/>
            </a:endParaRPr>
          </a:p>
        </p:txBody>
      </p:sp>
      <p:sp>
        <p:nvSpPr>
          <p:cNvPr id="5" name="Footer Placeholder 4"/>
          <p:cNvSpPr>
            <a:spLocks noGrp="1"/>
          </p:cNvSpPr>
          <p:nvPr>
            <p:ph type="ftr" sz="quarter" idx="11"/>
          </p:nvPr>
        </p:nvSpPr>
        <p:spPr/>
        <p:txBody>
          <a:bodyPr/>
          <a:lstStyle>
            <a:lvl1pPr>
              <a:defRPr>
                <a:latin typeface="Cambria Math" pitchFamily="18" charset="0"/>
              </a:defRPr>
            </a:lvl1pPr>
          </a:lstStyle>
          <a:p>
            <a:endParaRPr lang="en-US">
              <a:ea typeface="Cambria Math" pitchFamily="18" charset="0"/>
            </a:endParaRPr>
          </a:p>
        </p:txBody>
      </p:sp>
      <p:sp>
        <p:nvSpPr>
          <p:cNvPr id="6" name="Slide Number Placeholder 5"/>
          <p:cNvSpPr>
            <a:spLocks noGrp="1"/>
          </p:cNvSpPr>
          <p:nvPr>
            <p:ph type="sldNum" sz="quarter" idx="12"/>
          </p:nvPr>
        </p:nvSpPr>
        <p:spPr/>
        <p:txBody>
          <a:bodyPr/>
          <a:lstStyle>
            <a:lvl1pPr>
              <a:defRPr>
                <a:latin typeface="Cambria Math" pitchFamily="18" charset="0"/>
              </a:defRPr>
            </a:lvl1pPr>
          </a:lstStyle>
          <a:p>
            <a:fld id="{B6F15528-21DE-4FAA-801E-634DDDAF4B2B}" type="slidenum">
              <a:rPr lang="en-US" smtClean="0">
                <a:ea typeface="Cambria Math" pitchFamily="18" charset="0"/>
              </a:rPr>
              <a:pPr/>
              <a:t>‹#›</a:t>
            </a:fld>
            <a:endParaRPr lang="en-US">
              <a:ea typeface="Cambria Math"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mbria Math" pitchFamily="18" charset="0"/>
              </a:defRPr>
            </a:lvl1pPr>
          </a:lstStyle>
          <a:p>
            <a:fld id="{1D8BD707-D9CF-40AE-B4C6-C98DA3205C09}" type="datetimeFigureOut">
              <a:rPr lang="en-US" smtClean="0">
                <a:ea typeface="Cambria Math" pitchFamily="18" charset="0"/>
              </a:rPr>
              <a:pPr/>
              <a:t>1/27/2014</a:t>
            </a:fld>
            <a:endParaRPr lang="en-US">
              <a:ea typeface="Cambria Math" pitchFamily="18"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mbria Math" pitchFamily="18" charset="0"/>
              </a:defRPr>
            </a:lvl1pPr>
          </a:lstStyle>
          <a:p>
            <a:endParaRPr lang="en-US">
              <a:ea typeface="Cambria Math" pitchFamily="18"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mbria Math" pitchFamily="18" charset="0"/>
              </a:defRPr>
            </a:lvl1pPr>
          </a:lstStyle>
          <a:p>
            <a:fld id="{B6F15528-21DE-4FAA-801E-634DDDAF4B2B}" type="slidenum">
              <a:rPr lang="en-US" smtClean="0">
                <a:ea typeface="Cambria Math" pitchFamily="18" charset="0"/>
              </a:rPr>
              <a:pPr/>
              <a:t>‹#›</a:t>
            </a:fld>
            <a:endParaRPr lang="en-US">
              <a:ea typeface="Cambria Math"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Cambria Math"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ambria Math"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mbria Math"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mbria Math"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mbria Math"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mbria Math"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0" y="-3434"/>
            <a:ext cx="9144000" cy="369332"/>
          </a:xfrm>
          <a:prstGeom prst="rect">
            <a:avLst/>
          </a:prstGeom>
          <a:noFill/>
        </p:spPr>
        <p:txBody>
          <a:bodyPr wrap="square" rtlCol="0">
            <a:spAutoFit/>
          </a:bodyPr>
          <a:lstStyle/>
          <a:p>
            <a:pPr algn="ctr"/>
            <a:r>
              <a:rPr lang="en-US" altLang="zh-TW" dirty="0" smtClean="0">
                <a:latin typeface="Cambria Math" pitchFamily="18" charset="0"/>
                <a:ea typeface="Cambria Math" pitchFamily="18" charset="0"/>
              </a:rPr>
              <a:t>Flare peak analysis </a:t>
            </a:r>
            <a:r>
              <a:rPr lang="en-US" altLang="zh-TW" dirty="0" err="1" smtClean="0">
                <a:latin typeface="Cambria Math" pitchFamily="18" charset="0"/>
                <a:ea typeface="Cambria Math" pitchFamily="18" charset="0"/>
              </a:rPr>
              <a:t>v.s</a:t>
            </a:r>
            <a:r>
              <a:rPr lang="en-US" altLang="zh-TW" dirty="0" smtClean="0">
                <a:latin typeface="Cambria Math" pitchFamily="18" charset="0"/>
                <a:ea typeface="Cambria Math" pitchFamily="18" charset="0"/>
              </a:rPr>
              <a:t>. core shift </a:t>
            </a:r>
            <a:r>
              <a:rPr lang="zh-TW" altLang="en-US" dirty="0" smtClean="0">
                <a:latin typeface="Cambria Math" pitchFamily="18" charset="0"/>
                <a:ea typeface="Cambria Math" pitchFamily="18" charset="0"/>
              </a:rPr>
              <a:t>： </a:t>
            </a:r>
            <a:r>
              <a:rPr lang="en-US" altLang="zh-TW" dirty="0" smtClean="0">
                <a:latin typeface="Cambria Math" pitchFamily="18" charset="0"/>
                <a:ea typeface="Cambria Math" pitchFamily="18" charset="0"/>
              </a:rPr>
              <a:t>The same optical thickness transition surface?</a:t>
            </a:r>
            <a:endParaRPr lang="zh-TW" altLang="en-US" dirty="0" smtClean="0">
              <a:latin typeface="Cambria Math" pitchFamily="18" charset="0"/>
              <a:ea typeface="Cambria Math" pitchFamily="18" charset="0"/>
            </a:endParaRPr>
          </a:p>
        </p:txBody>
      </p:sp>
      <p:grpSp>
        <p:nvGrpSpPr>
          <p:cNvPr id="41" name="Group 40"/>
          <p:cNvGrpSpPr/>
          <p:nvPr/>
        </p:nvGrpSpPr>
        <p:grpSpPr>
          <a:xfrm>
            <a:off x="65904" y="450341"/>
            <a:ext cx="3478863" cy="6315289"/>
            <a:chOff x="65904" y="450341"/>
            <a:chExt cx="3478863" cy="6315289"/>
          </a:xfrm>
        </p:grpSpPr>
        <p:grpSp>
          <p:nvGrpSpPr>
            <p:cNvPr id="37" name="Group 36"/>
            <p:cNvGrpSpPr/>
            <p:nvPr/>
          </p:nvGrpSpPr>
          <p:grpSpPr>
            <a:xfrm>
              <a:off x="65904" y="450341"/>
              <a:ext cx="3478863" cy="6315289"/>
              <a:chOff x="65904" y="450341"/>
              <a:chExt cx="3478863" cy="6315289"/>
            </a:xfrm>
          </p:grpSpPr>
          <p:grpSp>
            <p:nvGrpSpPr>
              <p:cNvPr id="9" name="Group 8"/>
              <p:cNvGrpSpPr/>
              <p:nvPr/>
            </p:nvGrpSpPr>
            <p:grpSpPr>
              <a:xfrm>
                <a:off x="65904" y="811284"/>
                <a:ext cx="3478863" cy="5954346"/>
                <a:chOff x="88121" y="610980"/>
                <a:chExt cx="3478863" cy="5954346"/>
              </a:xfrm>
            </p:grpSpPr>
            <p:pic>
              <p:nvPicPr>
                <p:cNvPr id="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121" y="3705233"/>
                  <a:ext cx="3478863" cy="2860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88121" y="610980"/>
                  <a:ext cx="3478863" cy="3119577"/>
                  <a:chOff x="178513" y="3367886"/>
                  <a:chExt cx="3923930" cy="3518678"/>
                </a:xfrm>
              </p:grpSpPr>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513" y="3367886"/>
                    <a:ext cx="3923930" cy="3518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6" name="Rectangle 5"/>
                      <p:cNvSpPr/>
                      <p:nvPr/>
                    </p:nvSpPr>
                    <p:spPr>
                      <a:xfrm>
                        <a:off x="2934546" y="4386822"/>
                        <a:ext cx="827471" cy="28116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TW" altLang="en-US" sz="1200" i="1">
                                      <a:latin typeface="Cambria Math"/>
                                    </a:rPr>
                                  </m:ctrlPr>
                                </m:sSubPr>
                                <m:e>
                                  <m:r>
                                    <a:rPr lang="zh-TW" altLang="en-US" sz="1200" i="1">
                                      <a:latin typeface="Cambria Math"/>
                                    </a:rPr>
                                    <m:t>𝑆</m:t>
                                  </m:r>
                                </m:e>
                                <m:sub>
                                  <m:r>
                                    <a:rPr lang="zh-TW" altLang="en-US" sz="1200" i="1">
                                      <a:latin typeface="Cambria Math"/>
                                    </a:rPr>
                                    <m:t>𝑚</m:t>
                                  </m:r>
                                </m:sub>
                              </m:sSub>
                              <m:r>
                                <a:rPr lang="zh-TW" altLang="en-US" sz="1200">
                                  <a:latin typeface="Cambria Math"/>
                                </a:rPr>
                                <m:t>~</m:t>
                              </m:r>
                              <m:sSup>
                                <m:sSupPr>
                                  <m:ctrlPr>
                                    <a:rPr lang="zh-TW" altLang="en-US" sz="1200" i="1">
                                      <a:latin typeface="Cambria Math"/>
                                    </a:rPr>
                                  </m:ctrlPr>
                                </m:sSupPr>
                                <m:e>
                                  <m:r>
                                    <a:rPr lang="zh-TW" altLang="en-US" sz="1200" i="1">
                                      <a:latin typeface="Cambria Math"/>
                                    </a:rPr>
                                    <m:t>𝜈</m:t>
                                  </m:r>
                                </m:e>
                                <m:sup>
                                  <m:r>
                                    <a:rPr lang="zh-TW" altLang="en-US" sz="1200">
                                      <a:latin typeface="Cambria Math"/>
                                    </a:rPr>
                                    <m:t>−0.2</m:t>
                                  </m:r>
                                </m:sup>
                              </m:sSup>
                            </m:oMath>
                          </m:oMathPara>
                        </a14:m>
                        <a:endParaRPr lang="zh-TW" altLang="en-US" sz="1200" dirty="0"/>
                      </a:p>
                    </p:txBody>
                  </p:sp>
                </mc:Choice>
                <mc:Fallback xmlns="">
                  <p:sp>
                    <p:nvSpPr>
                      <p:cNvPr id="9" name="Rectangle 8"/>
                      <p:cNvSpPr>
                        <a:spLocks noRot="1" noChangeAspect="1" noMove="1" noResize="1" noEditPoints="1" noAdjustHandles="1" noChangeArrowheads="1" noChangeShapeType="1" noTextEdit="1"/>
                      </p:cNvSpPr>
                      <p:nvPr/>
                    </p:nvSpPr>
                    <p:spPr>
                      <a:xfrm>
                        <a:off x="2934546" y="4386822"/>
                        <a:ext cx="827471" cy="281167"/>
                      </a:xfrm>
                      <a:prstGeom prst="rect">
                        <a:avLst/>
                      </a:prstGeom>
                      <a:blipFill rotWithShape="1">
                        <a:blip r:embed="rId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698870" y="4764226"/>
                        <a:ext cx="747319" cy="28116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TW" altLang="en-US" sz="1200" i="1" smtClean="0">
                                      <a:latin typeface="Cambria Math"/>
                                    </a:rPr>
                                  </m:ctrlPr>
                                </m:sSubPr>
                                <m:e>
                                  <m:r>
                                    <a:rPr lang="zh-TW" altLang="en-US" sz="1200" i="1">
                                      <a:latin typeface="Cambria Math"/>
                                    </a:rPr>
                                    <m:t>𝑆</m:t>
                                  </m:r>
                                </m:e>
                                <m:sub>
                                  <m:r>
                                    <a:rPr lang="zh-TW" altLang="en-US" sz="1200" i="1">
                                      <a:latin typeface="Cambria Math"/>
                                    </a:rPr>
                                    <m:t>𝑚</m:t>
                                  </m:r>
                                </m:sub>
                              </m:sSub>
                              <m:r>
                                <a:rPr lang="zh-TW" altLang="en-US" sz="1200">
                                  <a:latin typeface="Cambria Math"/>
                                </a:rPr>
                                <m:t>~</m:t>
                              </m:r>
                              <m:sSup>
                                <m:sSupPr>
                                  <m:ctrlPr>
                                    <a:rPr lang="zh-TW" altLang="en-US" sz="1200" i="1">
                                      <a:latin typeface="Cambria Math"/>
                                    </a:rPr>
                                  </m:ctrlPr>
                                </m:sSupPr>
                                <m:e>
                                  <m:r>
                                    <a:rPr lang="zh-TW" altLang="en-US" sz="1200" i="1">
                                      <a:latin typeface="Cambria Math"/>
                                    </a:rPr>
                                    <m:t>𝜈</m:t>
                                  </m:r>
                                </m:e>
                                <m:sup>
                                  <m:r>
                                    <a:rPr lang="zh-TW" altLang="en-US" sz="1200">
                                      <a:latin typeface="Cambria Math"/>
                                    </a:rPr>
                                    <m:t>2</m:t>
                                  </m:r>
                                  <m:r>
                                    <a:rPr lang="en-US" altLang="zh-TW" sz="1200" b="0" i="0" smtClean="0">
                                      <a:latin typeface="Cambria Math"/>
                                    </a:rPr>
                                    <m:t>.5</m:t>
                                  </m:r>
                                </m:sup>
                              </m:sSup>
                            </m:oMath>
                          </m:oMathPara>
                        </a14:m>
                        <a:endParaRPr lang="zh-TW" altLang="en-US" sz="1200" dirty="0"/>
                      </a:p>
                    </p:txBody>
                  </p:sp>
                </mc:Choice>
                <mc:Fallback xmlns="">
                  <p:sp>
                    <p:nvSpPr>
                      <p:cNvPr id="13" name="Rectangle 12"/>
                      <p:cNvSpPr>
                        <a:spLocks noRot="1" noChangeAspect="1" noMove="1" noResize="1" noEditPoints="1" noAdjustHandles="1" noChangeArrowheads="1" noChangeShapeType="1" noTextEdit="1"/>
                      </p:cNvSpPr>
                      <p:nvPr/>
                    </p:nvSpPr>
                    <p:spPr>
                      <a:xfrm>
                        <a:off x="1698870" y="4764226"/>
                        <a:ext cx="747319" cy="281167"/>
                      </a:xfrm>
                      <a:prstGeom prst="rect">
                        <a:avLst/>
                      </a:prstGeom>
                      <a:blipFill rotWithShape="1">
                        <a:blip r:embed="rId6"/>
                        <a:stretch>
                          <a:fillRect/>
                        </a:stretch>
                      </a:blipFill>
                    </p:spPr>
                    <p:txBody>
                      <a:bodyPr/>
                      <a:lstStyle/>
                      <a:p>
                        <a:r>
                          <a:rPr lang="zh-TW" altLang="en-US">
                            <a:noFill/>
                          </a:rPr>
                          <a:t> </a:t>
                        </a:r>
                      </a:p>
                    </p:txBody>
                  </p:sp>
                </mc:Fallback>
              </mc:AlternateContent>
              <p:sp>
                <p:nvSpPr>
                  <p:cNvPr id="8" name="TextBox 7"/>
                  <p:cNvSpPr txBox="1"/>
                  <p:nvPr/>
                </p:nvSpPr>
                <p:spPr>
                  <a:xfrm>
                    <a:off x="2292332" y="6611779"/>
                    <a:ext cx="1810111" cy="246221"/>
                  </a:xfrm>
                  <a:prstGeom prst="rect">
                    <a:avLst/>
                  </a:prstGeom>
                  <a:noFill/>
                </p:spPr>
                <p:txBody>
                  <a:bodyPr wrap="none" rtlCol="0">
                    <a:spAutoFit/>
                  </a:bodyPr>
                  <a:lstStyle/>
                  <a:p>
                    <a:r>
                      <a:rPr lang="pt-BR" altLang="zh-TW" sz="1000" dirty="0">
                        <a:latin typeface="Cambria Math" pitchFamily="18" charset="0"/>
                        <a:ea typeface="Cambria Math" pitchFamily="18" charset="0"/>
                      </a:rPr>
                      <a:t>Valtaoja, A&amp;A, 254, 71 (1992)</a:t>
                    </a:r>
                    <a:endParaRPr lang="zh-TW" altLang="en-US" sz="1000" dirty="0" smtClean="0">
                      <a:latin typeface="Cambria Math" pitchFamily="18" charset="0"/>
                      <a:ea typeface="Cambria Math" pitchFamily="18" charset="0"/>
                    </a:endParaRPr>
                  </a:p>
                </p:txBody>
              </p:sp>
            </p:grpSp>
          </p:grpSp>
          <p:sp>
            <p:nvSpPr>
              <p:cNvPr id="34" name="TextBox 33"/>
              <p:cNvSpPr txBox="1"/>
              <p:nvPr/>
            </p:nvSpPr>
            <p:spPr>
              <a:xfrm>
                <a:off x="718658" y="450341"/>
                <a:ext cx="2052870"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Flare peak analysis</a:t>
                </a:r>
                <a:endParaRPr lang="zh-TW" altLang="en-US" dirty="0" smtClean="0">
                  <a:latin typeface="Cambria Math" pitchFamily="18" charset="0"/>
                  <a:ea typeface="Cambria Math" pitchFamily="18" charset="0"/>
                </a:endParaRPr>
              </a:p>
            </p:txBody>
          </p:sp>
        </p:grpSp>
        <p:sp>
          <p:nvSpPr>
            <p:cNvPr id="38" name="Rectangle 37"/>
            <p:cNvSpPr/>
            <p:nvPr/>
          </p:nvSpPr>
          <p:spPr>
            <a:xfrm>
              <a:off x="65904" y="511728"/>
              <a:ext cx="3478863" cy="625390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40" name="Group 39"/>
          <p:cNvGrpSpPr/>
          <p:nvPr/>
        </p:nvGrpSpPr>
        <p:grpSpPr>
          <a:xfrm>
            <a:off x="3665838" y="441952"/>
            <a:ext cx="2995023" cy="6320941"/>
            <a:chOff x="3665838" y="441952"/>
            <a:chExt cx="2995023" cy="6320941"/>
          </a:xfrm>
        </p:grpSpPr>
        <p:grpSp>
          <p:nvGrpSpPr>
            <p:cNvPr id="36" name="Group 35"/>
            <p:cNvGrpSpPr/>
            <p:nvPr/>
          </p:nvGrpSpPr>
          <p:grpSpPr>
            <a:xfrm>
              <a:off x="3665838" y="441952"/>
              <a:ext cx="2995022" cy="6320941"/>
              <a:chOff x="3665838" y="441952"/>
              <a:chExt cx="2995022" cy="6320941"/>
            </a:xfrm>
          </p:grpSpPr>
          <p:grpSp>
            <p:nvGrpSpPr>
              <p:cNvPr id="13" name="Group 12"/>
              <p:cNvGrpSpPr/>
              <p:nvPr/>
            </p:nvGrpSpPr>
            <p:grpSpPr>
              <a:xfrm>
                <a:off x="3665838" y="729951"/>
                <a:ext cx="2995022" cy="6032942"/>
                <a:chOff x="197709" y="699572"/>
                <a:chExt cx="2995022" cy="6032942"/>
              </a:xfrm>
            </p:grpSpPr>
            <p:grpSp>
              <p:nvGrpSpPr>
                <p:cNvPr id="14" name="Group 13"/>
                <p:cNvGrpSpPr/>
                <p:nvPr/>
              </p:nvGrpSpPr>
              <p:grpSpPr>
                <a:xfrm>
                  <a:off x="197709" y="699572"/>
                  <a:ext cx="2995022" cy="6032942"/>
                  <a:chOff x="541977" y="262966"/>
                  <a:chExt cx="2995022" cy="6032942"/>
                </a:xfrm>
              </p:grpSpPr>
              <p:pic>
                <p:nvPicPr>
                  <p:cNvPr id="29"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20"/>
                  <a:stretch/>
                </p:blipFill>
                <p:spPr bwMode="auto">
                  <a:xfrm>
                    <a:off x="541977" y="262966"/>
                    <a:ext cx="2995022" cy="5953125"/>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pic>
              <p:sp>
                <p:nvSpPr>
                  <p:cNvPr id="30" name="TextBox 29"/>
                  <p:cNvSpPr txBox="1"/>
                  <p:nvPr/>
                </p:nvSpPr>
                <p:spPr>
                  <a:xfrm>
                    <a:off x="1079315" y="6049687"/>
                    <a:ext cx="2008883" cy="246221"/>
                  </a:xfrm>
                  <a:prstGeom prst="rect">
                    <a:avLst/>
                  </a:prstGeom>
                  <a:noFill/>
                </p:spPr>
                <p:txBody>
                  <a:bodyPr wrap="none" rtlCol="0">
                    <a:spAutoFit/>
                  </a:bodyPr>
                  <a:lstStyle/>
                  <a:p>
                    <a:r>
                      <a:rPr lang="es-ES" altLang="zh-TW" sz="1000" dirty="0" smtClean="0">
                        <a:latin typeface="Cambria Math" pitchFamily="18" charset="0"/>
                        <a:ea typeface="Cambria Math" pitchFamily="18" charset="0"/>
                      </a:rPr>
                      <a:t>Haga</a:t>
                    </a:r>
                    <a:r>
                      <a:rPr lang="en-US" altLang="zh-TW" sz="1000" dirty="0" smtClean="0">
                        <a:latin typeface="Cambria Math" pitchFamily="18" charset="0"/>
                        <a:ea typeface="Cambria Math" pitchFamily="18" charset="0"/>
                      </a:rPr>
                      <a:t>+</a:t>
                    </a:r>
                    <a:r>
                      <a:rPr lang="es-ES" altLang="zh-TW" sz="1000" dirty="0" smtClean="0">
                        <a:latin typeface="Cambria Math" pitchFamily="18" charset="0"/>
                        <a:ea typeface="Cambria Math" pitchFamily="18" charset="0"/>
                      </a:rPr>
                      <a:t>, </a:t>
                    </a:r>
                    <a:r>
                      <a:rPr lang="es-ES" altLang="zh-TW" sz="1000" dirty="0">
                        <a:latin typeface="Cambria Math" pitchFamily="18" charset="0"/>
                        <a:ea typeface="Cambria Math" pitchFamily="18" charset="0"/>
                      </a:rPr>
                      <a:t>EPJWC, 61, 08004 (2013)</a:t>
                    </a:r>
                    <a:endParaRPr lang="zh-TW" altLang="en-US" sz="1000" dirty="0" smtClean="0">
                      <a:latin typeface="Cambria Math" pitchFamily="18" charset="0"/>
                      <a:ea typeface="Cambria Math" pitchFamily="18" charset="0"/>
                    </a:endParaRPr>
                  </a:p>
                </p:txBody>
              </p:sp>
            </p:grpSp>
            <p:cxnSp>
              <p:nvCxnSpPr>
                <p:cNvPr id="15" name="Straight Arrow Connector 14"/>
                <p:cNvCxnSpPr/>
                <p:nvPr/>
              </p:nvCxnSpPr>
              <p:spPr>
                <a:xfrm>
                  <a:off x="2059459" y="1178011"/>
                  <a:ext cx="0" cy="53546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891226" y="2445778"/>
                  <a:ext cx="0" cy="53546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738182" y="3578158"/>
                  <a:ext cx="0" cy="26773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695514" y="4121857"/>
                  <a:ext cx="0" cy="26773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662176" y="4617244"/>
                  <a:ext cx="0" cy="158105"/>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655033" y="4967288"/>
                  <a:ext cx="0" cy="117623"/>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645573" y="5176837"/>
                  <a:ext cx="0" cy="117623"/>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057872" y="1713471"/>
                  <a:ext cx="0" cy="3766579"/>
                </a:xfrm>
                <a:prstGeom prst="line">
                  <a:avLst/>
                </a:prstGeom>
                <a:ln w="6350">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891226" y="2981238"/>
                  <a:ext cx="0" cy="2498812"/>
                </a:xfrm>
                <a:prstGeom prst="line">
                  <a:avLst/>
                </a:prstGeom>
                <a:ln w="6350">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739489" y="3845888"/>
                  <a:ext cx="0" cy="1634162"/>
                </a:xfrm>
                <a:prstGeom prst="line">
                  <a:avLst/>
                </a:prstGeom>
                <a:ln w="6350">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695514" y="4389587"/>
                  <a:ext cx="0" cy="1090463"/>
                </a:xfrm>
                <a:prstGeom prst="line">
                  <a:avLst/>
                </a:prstGeom>
                <a:ln w="6350">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662176" y="4755356"/>
                  <a:ext cx="0" cy="724694"/>
                </a:xfrm>
                <a:prstGeom prst="line">
                  <a:avLst/>
                </a:prstGeom>
                <a:ln w="6350">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652715" y="5084911"/>
                  <a:ext cx="0" cy="395139"/>
                </a:xfrm>
                <a:prstGeom prst="line">
                  <a:avLst/>
                </a:prstGeom>
                <a:ln w="6350">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645700" y="5282480"/>
                  <a:ext cx="0" cy="197570"/>
                </a:xfrm>
                <a:prstGeom prst="line">
                  <a:avLst/>
                </a:prstGeom>
                <a:ln w="6350">
                  <a:solidFill>
                    <a:srgbClr val="0000FF"/>
                  </a:solidFill>
                  <a:prstDash val="dash"/>
                </a:ln>
              </p:spPr>
              <p:style>
                <a:lnRef idx="1">
                  <a:schemeClr val="accent1"/>
                </a:lnRef>
                <a:fillRef idx="0">
                  <a:schemeClr val="accent1"/>
                </a:fillRef>
                <a:effectRef idx="0">
                  <a:schemeClr val="accent1"/>
                </a:effectRef>
                <a:fontRef idx="minor">
                  <a:schemeClr val="tx1"/>
                </a:fontRef>
              </p:style>
            </p:cxnSp>
          </p:grpSp>
          <p:sp>
            <p:nvSpPr>
              <p:cNvPr id="35" name="TextBox 34"/>
              <p:cNvSpPr txBox="1"/>
              <p:nvPr/>
            </p:nvSpPr>
            <p:spPr>
              <a:xfrm>
                <a:off x="4142218" y="441952"/>
                <a:ext cx="1942968"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Core shift method</a:t>
                </a:r>
                <a:endParaRPr lang="zh-TW" altLang="en-US" dirty="0" smtClean="0">
                  <a:latin typeface="Cambria Math" pitchFamily="18" charset="0"/>
                  <a:ea typeface="Cambria Math" pitchFamily="18" charset="0"/>
                </a:endParaRPr>
              </a:p>
            </p:txBody>
          </p:sp>
        </p:grpSp>
        <p:sp>
          <p:nvSpPr>
            <p:cNvPr id="39" name="Rectangle 38"/>
            <p:cNvSpPr/>
            <p:nvPr/>
          </p:nvSpPr>
          <p:spPr>
            <a:xfrm>
              <a:off x="3665839" y="481586"/>
              <a:ext cx="2995022" cy="625390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3" name="TextBox 32"/>
          <p:cNvSpPr txBox="1"/>
          <p:nvPr/>
        </p:nvSpPr>
        <p:spPr>
          <a:xfrm>
            <a:off x="6091743" y="761316"/>
            <a:ext cx="2972183" cy="5355312"/>
          </a:xfrm>
          <a:prstGeom prst="rect">
            <a:avLst/>
          </a:prstGeom>
          <a:solidFill>
            <a:schemeClr val="bg1"/>
          </a:solidFill>
        </p:spPr>
        <p:txBody>
          <a:bodyPr wrap="square" rtlCol="0">
            <a:spAutoFit/>
          </a:bodyPr>
          <a:lstStyle/>
          <a:p>
            <a:r>
              <a:rPr lang="en-US" altLang="zh-TW" dirty="0" smtClean="0">
                <a:latin typeface="Cambria Math" pitchFamily="18" charset="0"/>
                <a:ea typeface="Cambria Math" pitchFamily="18" charset="0"/>
              </a:rPr>
              <a:t>So, after reading some papers, I started pondering on a question</a:t>
            </a:r>
            <a:r>
              <a:rPr lang="zh-TW" altLang="en-US" dirty="0" smtClean="0">
                <a:latin typeface="Cambria Math" pitchFamily="18" charset="0"/>
                <a:ea typeface="Cambria Math" pitchFamily="18" charset="0"/>
              </a:rPr>
              <a:t>：</a:t>
            </a:r>
            <a:r>
              <a:rPr lang="en-US" altLang="zh-TW" dirty="0" smtClean="0">
                <a:latin typeface="Cambria Math" pitchFamily="18" charset="0"/>
                <a:ea typeface="Cambria Math" pitchFamily="18" charset="0"/>
              </a:rPr>
              <a:t>Core shift measurements measured the shift of the optically surface along the jet; time delay analysis assuming the generalized shock model also assumes that the peak of a particular frequency is due it being the turnover frequency (i.e. at the transition to being optically thin/thick).</a:t>
            </a:r>
          </a:p>
          <a:p>
            <a:r>
              <a:rPr lang="en-US" altLang="zh-TW" dirty="0" smtClean="0">
                <a:latin typeface="Cambria Math" pitchFamily="18" charset="0"/>
                <a:ea typeface="Cambria Math" pitchFamily="18" charset="0"/>
              </a:rPr>
              <a:t>If we compare two types of measurements of the same source, do we get similar results for these two methods?</a:t>
            </a:r>
            <a:endParaRPr lang="zh-TW" altLang="en-US" dirty="0" smtClean="0">
              <a:latin typeface="Cambria Math" pitchFamily="18" charset="0"/>
              <a:ea typeface="Cambria Math" pitchFamily="18" charset="0"/>
            </a:endParaRPr>
          </a:p>
        </p:txBody>
      </p:sp>
    </p:spTree>
    <p:extLst>
      <p:ext uri="{BB962C8B-B14F-4D97-AF65-F5344CB8AC3E}">
        <p14:creationId xmlns:p14="http://schemas.microsoft.com/office/powerpoint/2010/main" val="2045231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434"/>
            <a:ext cx="9144000" cy="369332"/>
          </a:xfrm>
          <a:prstGeom prst="rect">
            <a:avLst/>
          </a:prstGeom>
          <a:noFill/>
        </p:spPr>
        <p:txBody>
          <a:bodyPr wrap="square" rtlCol="0">
            <a:spAutoFit/>
          </a:bodyPr>
          <a:lstStyle/>
          <a:p>
            <a:pPr algn="ctr"/>
            <a:r>
              <a:rPr lang="en-US" altLang="zh-TW" dirty="0" smtClean="0">
                <a:latin typeface="Cambria Math" pitchFamily="18" charset="0"/>
                <a:ea typeface="Cambria Math" pitchFamily="18" charset="0"/>
              </a:rPr>
              <a:t>Flare peak analysis </a:t>
            </a:r>
            <a:r>
              <a:rPr lang="en-US" altLang="zh-TW" dirty="0" err="1" smtClean="0">
                <a:latin typeface="Cambria Math" pitchFamily="18" charset="0"/>
                <a:ea typeface="Cambria Math" pitchFamily="18" charset="0"/>
              </a:rPr>
              <a:t>v.s</a:t>
            </a:r>
            <a:r>
              <a:rPr lang="en-US" altLang="zh-TW" dirty="0" smtClean="0">
                <a:latin typeface="Cambria Math" pitchFamily="18" charset="0"/>
                <a:ea typeface="Cambria Math" pitchFamily="18" charset="0"/>
              </a:rPr>
              <a:t>. core shift</a:t>
            </a:r>
            <a:r>
              <a:rPr lang="zh-TW" altLang="en-US" dirty="0" smtClean="0">
                <a:latin typeface="Cambria Math" pitchFamily="18" charset="0"/>
                <a:ea typeface="Cambria Math" pitchFamily="18" charset="0"/>
              </a:rPr>
              <a:t>：</a:t>
            </a:r>
            <a:r>
              <a:rPr lang="en-US" altLang="zh-TW" dirty="0" smtClean="0">
                <a:latin typeface="Cambria Math" pitchFamily="18" charset="0"/>
                <a:ea typeface="Cambria Math" pitchFamily="18" charset="0"/>
              </a:rPr>
              <a:t>Two cases –PKS 1510-089</a:t>
            </a:r>
            <a:r>
              <a:rPr lang="zh-TW" altLang="en-US" dirty="0" smtClean="0">
                <a:latin typeface="Cambria Math" pitchFamily="18" charset="0"/>
                <a:ea typeface="Cambria Math" pitchFamily="18" charset="0"/>
              </a:rPr>
              <a:t>；</a:t>
            </a:r>
            <a:r>
              <a:rPr lang="en-US" altLang="zh-TW" dirty="0" smtClean="0">
                <a:latin typeface="Cambria Math" pitchFamily="18" charset="0"/>
                <a:ea typeface="Cambria Math" pitchFamily="18" charset="0"/>
              </a:rPr>
              <a:t>3C 279</a:t>
            </a:r>
            <a:endParaRPr lang="zh-TW" altLang="en-US" dirty="0" smtClean="0">
              <a:latin typeface="Cambria Math" pitchFamily="18" charset="0"/>
              <a:ea typeface="Cambria Math" pitchFamily="18" charset="0"/>
            </a:endParaRPr>
          </a:p>
        </p:txBody>
      </p:sp>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2514313068"/>
                  </p:ext>
                </p:extLst>
              </p:nvPr>
            </p:nvGraphicFramePr>
            <p:xfrm>
              <a:off x="227583" y="507313"/>
              <a:ext cx="8688833" cy="2384850"/>
            </p:xfrm>
            <a:graphic>
              <a:graphicData uri="http://schemas.openxmlformats.org/drawingml/2006/table">
                <a:tbl>
                  <a:tblPr firstRow="1" bandRow="1">
                    <a:tableStyleId>{5C22544A-7EE6-4342-B048-85BDC9FD1C3A}</a:tableStyleId>
                  </a:tblPr>
                  <a:tblGrid>
                    <a:gridCol w="1116330"/>
                    <a:gridCol w="922655"/>
                    <a:gridCol w="755968"/>
                    <a:gridCol w="1411605"/>
                    <a:gridCol w="1317879"/>
                    <a:gridCol w="1846517"/>
                    <a:gridCol w="1317879"/>
                  </a:tblGrid>
                  <a:tr h="370840">
                    <a:tc>
                      <a:txBody>
                        <a:bodyPr/>
                        <a:lstStyle/>
                        <a:p>
                          <a:pPr algn="ctr"/>
                          <a:endParaRPr lang="zh-TW" altLang="en-US" sz="1800" dirty="0">
                            <a:latin typeface="Cambria Math" panose="020405030504060302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1800" dirty="0" smtClean="0">
                            <a:latin typeface="Cambria Math" panose="02040503050406030204" pitchFamily="18" charset="0"/>
                          </a:endParaRPr>
                        </a:p>
                      </a:txBody>
                      <a:tcPr/>
                    </a:tc>
                    <a:tc>
                      <a:txBody>
                        <a:bodyPr/>
                        <a:lstStyle/>
                        <a:p>
                          <a:pPr algn="ctr"/>
                          <a:endParaRPr lang="zh-TW" altLang="en-US" sz="1800" dirty="0">
                            <a:latin typeface="Cambria Math" panose="02040503050406030204" pitchFamily="18" charset="0"/>
                          </a:endParaRPr>
                        </a:p>
                      </a:txBody>
                      <a:tcPr/>
                    </a:tc>
                    <a:tc gridSpan="2">
                      <a:txBody>
                        <a:bodyPr/>
                        <a:lstStyle/>
                        <a:p>
                          <a:pPr algn="ctr"/>
                          <a:r>
                            <a:rPr lang="en-US" altLang="zh-TW" sz="1800" dirty="0" smtClean="0">
                              <a:latin typeface="Cambria Math" panose="02040503050406030204" pitchFamily="18" charset="0"/>
                              <a:ea typeface="Cambria Math" panose="02040503050406030204" pitchFamily="18" charset="0"/>
                            </a:rPr>
                            <a:t>core</a:t>
                          </a:r>
                          <a:r>
                            <a:rPr lang="en-US" altLang="zh-TW" sz="1800" baseline="0" dirty="0" smtClean="0">
                              <a:latin typeface="Cambria Math" panose="02040503050406030204" pitchFamily="18" charset="0"/>
                              <a:ea typeface="Cambria Math" panose="02040503050406030204" pitchFamily="18" charset="0"/>
                            </a:rPr>
                            <a:t> shift</a:t>
                          </a:r>
                        </a:p>
                        <a:p>
                          <a:pPr algn="ctr"/>
                          <a:r>
                            <a:rPr lang="en-US" altLang="zh-TW" sz="1200" dirty="0" err="1" smtClean="0">
                              <a:latin typeface="Cambria Math" panose="02040503050406030204" pitchFamily="18" charset="0"/>
                              <a:ea typeface="Cambria Math" panose="02040503050406030204" pitchFamily="18" charset="0"/>
                            </a:rPr>
                            <a:t>Pushkarev</a:t>
                          </a:r>
                          <a:r>
                            <a:rPr lang="en-US" altLang="zh-TW" sz="1200" dirty="0" smtClean="0">
                              <a:latin typeface="Cambria Math" panose="02040503050406030204" pitchFamily="18" charset="0"/>
                              <a:ea typeface="Cambria Math" panose="02040503050406030204" pitchFamily="18" charset="0"/>
                            </a:rPr>
                            <a:t>, A&amp;A, 545, A113 (2012)</a:t>
                          </a:r>
                          <a:endParaRPr lang="zh-TW" altLang="en-US" sz="1200" dirty="0">
                            <a:latin typeface="Cambria Math" panose="02040503050406030204" pitchFamily="18" charset="0"/>
                          </a:endParaRPr>
                        </a:p>
                      </a:txBody>
                      <a:tcPr/>
                    </a:tc>
                    <a:tc hMerge="1">
                      <a:txBody>
                        <a:bodyPr/>
                        <a:lstStyle/>
                        <a:p>
                          <a:endParaRPr lang="zh-TW" altLang="en-US" sz="1800" dirty="0"/>
                        </a:p>
                      </a:txBody>
                      <a:tcPr/>
                    </a:tc>
                    <a:tc gridSpan="2">
                      <a:txBody>
                        <a:bodyPr/>
                        <a:lstStyle/>
                        <a:p>
                          <a:pPr algn="ctr"/>
                          <a:r>
                            <a:rPr lang="en-US" altLang="zh-TW" sz="1800" dirty="0" smtClean="0">
                              <a:latin typeface="Cambria Math" panose="02040503050406030204" pitchFamily="18" charset="0"/>
                              <a:ea typeface="Cambria Math" panose="02040503050406030204" pitchFamily="18" charset="0"/>
                            </a:rPr>
                            <a:t>Flare</a:t>
                          </a:r>
                          <a:r>
                            <a:rPr lang="en-US" altLang="zh-TW" sz="1800" baseline="0" dirty="0" smtClean="0">
                              <a:latin typeface="Cambria Math" panose="02040503050406030204" pitchFamily="18" charset="0"/>
                              <a:ea typeface="Cambria Math" panose="02040503050406030204" pitchFamily="18" charset="0"/>
                            </a:rPr>
                            <a:t> peak analysis</a:t>
                          </a:r>
                        </a:p>
                        <a:p>
                          <a:pPr marL="0" marR="0" indent="0" algn="ctr" defTabSz="914400" rtl="0" eaLnBrk="1" fontAlgn="auto" latinLnBrk="0" hangingPunct="1">
                            <a:lnSpc>
                              <a:spcPct val="100000"/>
                            </a:lnSpc>
                            <a:spcBef>
                              <a:spcPts val="0"/>
                            </a:spcBef>
                            <a:spcAft>
                              <a:spcPts val="0"/>
                            </a:spcAft>
                            <a:buClrTx/>
                            <a:buSzTx/>
                            <a:buFontTx/>
                            <a:buNone/>
                            <a:tabLst/>
                            <a:defRPr/>
                          </a:pPr>
                          <a:r>
                            <a:rPr lang="it-IT" altLang="zh-TW" sz="1200" dirty="0" smtClean="0">
                              <a:latin typeface="Cambria Math" panose="02040503050406030204" pitchFamily="18" charset="0"/>
                              <a:ea typeface="Cambria Math" panose="02040503050406030204" pitchFamily="18" charset="0"/>
                            </a:rPr>
                            <a:t>Orienti, MNRAS, 428, 2418 (2013)</a:t>
                          </a:r>
                          <a:endParaRPr lang="en-US" altLang="zh-TW" sz="1200" baseline="0" dirty="0" smtClean="0">
                            <a:latin typeface="Cambria Math" panose="02040503050406030204" pitchFamily="18" charset="0"/>
                            <a:ea typeface="Cambria Math" panose="020405030504060302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200" dirty="0" err="1" smtClean="0">
                              <a:latin typeface="Cambria Math" panose="02040503050406030204" pitchFamily="18" charset="0"/>
                              <a:ea typeface="Cambria Math" panose="02040503050406030204" pitchFamily="18" charset="0"/>
                            </a:rPr>
                            <a:t>Larionov</a:t>
                          </a:r>
                          <a:r>
                            <a:rPr lang="en-US" altLang="zh-TW" sz="1200" dirty="0" smtClean="0">
                              <a:latin typeface="Cambria Math" panose="02040503050406030204" pitchFamily="18" charset="0"/>
                              <a:ea typeface="Cambria Math" panose="02040503050406030204" pitchFamily="18" charset="0"/>
                            </a:rPr>
                            <a:t>, A&amp;A, 492, 389 (2008)</a:t>
                          </a:r>
                          <a:endParaRPr lang="zh-TW" altLang="en-US" sz="1200" dirty="0" smtClean="0">
                            <a:latin typeface="Cambria Math" panose="02040503050406030204" pitchFamily="18" charset="0"/>
                          </a:endParaRPr>
                        </a:p>
                      </a:txBody>
                      <a:tcPr/>
                    </a:tc>
                    <a:tc hMerge="1">
                      <a:txBody>
                        <a:bodyPr/>
                        <a:lstStyle/>
                        <a:p>
                          <a:endParaRPr lang="zh-TW" altLang="en-US" sz="1800" dirty="0"/>
                        </a:p>
                      </a:txBody>
                      <a:tcPr/>
                    </a:tc>
                  </a:tr>
                  <a:tr h="370840">
                    <a:tc>
                      <a:txBody>
                        <a:bodyPr/>
                        <a:lstStyle/>
                        <a:p>
                          <a:pPr algn="ctr"/>
                          <a:r>
                            <a:rPr lang="en-US" altLang="zh-TW" sz="1800" dirty="0" smtClean="0">
                              <a:latin typeface="Cambria Math" panose="02040503050406030204" pitchFamily="18" charset="0"/>
                              <a:ea typeface="Cambria Math" panose="02040503050406030204" pitchFamily="18" charset="0"/>
                            </a:rPr>
                            <a:t>Source</a:t>
                          </a:r>
                          <a:endParaRPr lang="zh-TW" altLang="en-US" sz="1800" dirty="0">
                            <a:latin typeface="Cambria Math" panose="02040503050406030204" pitchFamily="18" charset="0"/>
                          </a:endParaRPr>
                        </a:p>
                      </a:txBody>
                      <a:tcPr/>
                    </a:tc>
                    <a:tc>
                      <a:txBody>
                        <a:bodyPr/>
                        <a:lstStyle/>
                        <a:p>
                          <a:pPr algn="ctr"/>
                          <a:r>
                            <a:rPr lang="en-US" altLang="zh-TW" dirty="0" smtClean="0">
                              <a:latin typeface="Cambria Math" panose="02040503050406030204" pitchFamily="18" charset="0"/>
                              <a:ea typeface="Cambria Math" panose="02040503050406030204" pitchFamily="18" charset="0"/>
                            </a:rPr>
                            <a:t>pc/mas</a:t>
                          </a:r>
                          <a:endParaRPr lang="zh-TW" altLang="en-US" dirty="0">
                            <a:latin typeface="Cambria Math" panose="020405030504060302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TW" sz="1800" i="1" smtClean="0">
                                        <a:latin typeface="Cambria Math"/>
                                        <a:ea typeface="Cambria Math" panose="02040503050406030204" pitchFamily="18" charset="0"/>
                                      </a:rPr>
                                    </m:ctrlPr>
                                  </m:sSubPr>
                                  <m:e>
                                    <m:r>
                                      <a:rPr lang="zh-TW" altLang="en-US" sz="1800" i="1" smtClean="0">
                                        <a:latin typeface="Cambria Math" panose="02040503050406030204" pitchFamily="18" charset="0"/>
                                      </a:rPr>
                                      <m:t>𝛽</m:t>
                                    </m:r>
                                  </m:e>
                                  <m:sub>
                                    <m:r>
                                      <a:rPr lang="en-US" altLang="zh-TW" sz="1800" b="0" i="1" smtClean="0">
                                        <a:latin typeface="Cambria Math" panose="02040503050406030204" pitchFamily="18" charset="0"/>
                                        <a:ea typeface="Cambria Math" panose="02040503050406030204" pitchFamily="18" charset="0"/>
                                      </a:rPr>
                                      <m:t>𝑎𝑝𝑝</m:t>
                                    </m:r>
                                  </m:sub>
                                </m:sSub>
                              </m:oMath>
                            </m:oMathPara>
                          </a14:m>
                          <a:endParaRPr lang="en-US" altLang="zh-TW" sz="1800" dirty="0" smtClean="0">
                            <a:latin typeface="Cambria Math" panose="02040503050406030204" pitchFamily="18" charset="0"/>
                            <a:ea typeface="Cambria Math" panose="02040503050406030204" pitchFamily="18" charset="0"/>
                          </a:endParaRPr>
                        </a:p>
                      </a:txBody>
                      <a:tcPr/>
                    </a:tc>
                    <a:tc>
                      <a:txBody>
                        <a:bodyPr/>
                        <a:lstStyle/>
                        <a:p>
                          <a:pPr algn="ctr"/>
                          <a14:m>
                            <m:oMath xmlns:m="http://schemas.openxmlformats.org/officeDocument/2006/math">
                              <m:r>
                                <a:rPr lang="zh-TW" altLang="en-US" sz="1800" i="1" smtClean="0">
                                  <a:latin typeface="Cambria Math" panose="02040503050406030204" pitchFamily="18" charset="0"/>
                                </a:rPr>
                                <m:t>𝚫</m:t>
                              </m:r>
                              <m:sSub>
                                <m:sSubPr>
                                  <m:ctrlPr>
                                    <a:rPr lang="en-US" altLang="zh-TW" sz="1800" i="1" smtClean="0">
                                      <a:latin typeface="Cambria Math"/>
                                      <a:ea typeface="Cambria Math" panose="02040503050406030204" pitchFamily="18" charset="0"/>
                                    </a:rPr>
                                  </m:ctrlPr>
                                </m:sSubPr>
                                <m:e>
                                  <m:r>
                                    <a:rPr lang="en-US" altLang="zh-TW" sz="1800" b="1" i="1" smtClean="0">
                                      <a:latin typeface="Cambria Math" panose="02040503050406030204" pitchFamily="18" charset="0"/>
                                      <a:ea typeface="Cambria Math" panose="02040503050406030204" pitchFamily="18" charset="0"/>
                                    </a:rPr>
                                    <m:t>𝒓</m:t>
                                  </m:r>
                                </m:e>
                                <m:sub>
                                  <m:r>
                                    <a:rPr lang="en-US" altLang="zh-TW" sz="1800" b="1" i="1" smtClean="0">
                                      <a:latin typeface="Cambria Math" panose="02040503050406030204" pitchFamily="18" charset="0"/>
                                      <a:ea typeface="Cambria Math" panose="02040503050406030204" pitchFamily="18" charset="0"/>
                                    </a:rPr>
                                    <m:t>𝟏𝟓</m:t>
                                  </m:r>
                                  <m:r>
                                    <a:rPr lang="en-US" altLang="zh-TW" sz="1800" b="1" i="1" smtClean="0">
                                      <a:latin typeface="Cambria Math" panose="02040503050406030204" pitchFamily="18" charset="0"/>
                                      <a:ea typeface="Cambria Math" panose="02040503050406030204" pitchFamily="18" charset="0"/>
                                    </a:rPr>
                                    <m:t>−</m:t>
                                  </m:r>
                                  <m:r>
                                    <a:rPr lang="en-US" altLang="zh-TW" sz="1800" b="1" i="1" smtClean="0">
                                      <a:latin typeface="Cambria Math" panose="02040503050406030204" pitchFamily="18" charset="0"/>
                                      <a:ea typeface="Cambria Math" panose="02040503050406030204" pitchFamily="18" charset="0"/>
                                    </a:rPr>
                                    <m:t>𝟖</m:t>
                                  </m:r>
                                  <m:r>
                                    <a:rPr lang="en-US" altLang="zh-TW" sz="1800" b="1" i="1" smtClean="0">
                                      <a:latin typeface="Cambria Math" panose="02040503050406030204" pitchFamily="18" charset="0"/>
                                      <a:ea typeface="Cambria Math" panose="02040503050406030204" pitchFamily="18" charset="0"/>
                                    </a:rPr>
                                    <m:t>𝑮𝑯𝒛</m:t>
                                  </m:r>
                                </m:sub>
                              </m:sSub>
                            </m:oMath>
                          </a14:m>
                          <a:r>
                            <a:rPr lang="en-US" altLang="zh-TW" sz="1800" dirty="0" smtClean="0">
                              <a:latin typeface="Cambria Math" panose="02040503050406030204" pitchFamily="18" charset="0"/>
                              <a:ea typeface="Cambria Math" panose="02040503050406030204" pitchFamily="18" charset="0"/>
                            </a:rPr>
                            <a:t> </a:t>
                          </a:r>
                        </a:p>
                        <a:p>
                          <a:pPr algn="ctr"/>
                          <a:r>
                            <a:rPr lang="en-US" altLang="zh-TW" sz="1800" dirty="0" smtClean="0">
                              <a:latin typeface="Cambria Math" panose="02040503050406030204" pitchFamily="18" charset="0"/>
                              <a:ea typeface="Cambria Math" panose="02040503050406030204" pitchFamily="18" charset="0"/>
                            </a:rPr>
                            <a:t>(mas)</a:t>
                          </a:r>
                        </a:p>
                      </a:txBody>
                      <a:tcPr/>
                    </a:tc>
                    <a:tc>
                      <a:txBody>
                        <a:bodyPr/>
                        <a:lstStyle/>
                        <a:p>
                          <a:pPr algn="ctr"/>
                          <a14:m>
                            <m:oMath xmlns:m="http://schemas.openxmlformats.org/officeDocument/2006/math">
                              <m:r>
                                <a:rPr lang="zh-TW" altLang="en-US" sz="1800" i="1" smtClean="0">
                                  <a:latin typeface="Cambria Math" panose="02040503050406030204" pitchFamily="18" charset="0"/>
                                </a:rPr>
                                <m:t>𝚫</m:t>
                              </m:r>
                              <m:sSub>
                                <m:sSubPr>
                                  <m:ctrlPr>
                                    <a:rPr lang="en-US" altLang="zh-TW" sz="1800" i="1" smtClean="0">
                                      <a:latin typeface="Cambria Math"/>
                                      <a:ea typeface="Cambria Math" panose="02040503050406030204" pitchFamily="18" charset="0"/>
                                    </a:rPr>
                                  </m:ctrlPr>
                                </m:sSubPr>
                                <m:e>
                                  <m:r>
                                    <a:rPr lang="en-US" altLang="zh-TW" sz="1800" b="1" i="1" smtClean="0">
                                      <a:latin typeface="Cambria Math" panose="02040503050406030204" pitchFamily="18" charset="0"/>
                                      <a:ea typeface="Cambria Math" panose="02040503050406030204" pitchFamily="18" charset="0"/>
                                    </a:rPr>
                                    <m:t>𝒓</m:t>
                                  </m:r>
                                </m:e>
                                <m:sub>
                                  <m:r>
                                    <a:rPr lang="en-US" altLang="zh-TW" sz="1800" b="1" i="1" smtClean="0">
                                      <a:latin typeface="Cambria Math" panose="02040503050406030204" pitchFamily="18" charset="0"/>
                                      <a:ea typeface="Cambria Math" panose="02040503050406030204" pitchFamily="18" charset="0"/>
                                    </a:rPr>
                                    <m:t>𝟏𝟓</m:t>
                                  </m:r>
                                  <m:r>
                                    <a:rPr lang="en-US" altLang="zh-TW" sz="1800" b="1" i="1" smtClean="0">
                                      <a:latin typeface="Cambria Math" panose="02040503050406030204" pitchFamily="18" charset="0"/>
                                      <a:ea typeface="Cambria Math" panose="02040503050406030204" pitchFamily="18" charset="0"/>
                                    </a:rPr>
                                    <m:t>−</m:t>
                                  </m:r>
                                  <m:r>
                                    <a:rPr lang="en-US" altLang="zh-TW" sz="1800" b="1" i="1" smtClean="0">
                                      <a:latin typeface="Cambria Math" panose="02040503050406030204" pitchFamily="18" charset="0"/>
                                      <a:ea typeface="Cambria Math" panose="02040503050406030204" pitchFamily="18" charset="0"/>
                                    </a:rPr>
                                    <m:t>𝟖</m:t>
                                  </m:r>
                                  <m:r>
                                    <a:rPr lang="en-US" altLang="zh-TW" sz="1800" b="1" i="1" smtClean="0">
                                      <a:latin typeface="Cambria Math" panose="02040503050406030204" pitchFamily="18" charset="0"/>
                                      <a:ea typeface="Cambria Math" panose="02040503050406030204" pitchFamily="18" charset="0"/>
                                    </a:rPr>
                                    <m:t>𝑮𝑯𝒛</m:t>
                                  </m:r>
                                </m:sub>
                              </m:sSub>
                            </m:oMath>
                          </a14:m>
                          <a:r>
                            <a:rPr lang="zh-TW" altLang="en-US" sz="1800" dirty="0" smtClean="0">
                              <a:latin typeface="Cambria Math" panose="02040503050406030204" pitchFamily="18" charset="0"/>
                            </a:rPr>
                            <a:t> </a:t>
                          </a:r>
                          <a:endParaRPr lang="en-US" altLang="zh-TW" sz="1800" dirty="0" smtClean="0">
                            <a:latin typeface="Cambria Math" panose="02040503050406030204" pitchFamily="18" charset="0"/>
                            <a:ea typeface="Cambria Math" panose="02040503050406030204" pitchFamily="18" charset="0"/>
                          </a:endParaRPr>
                        </a:p>
                        <a:p>
                          <a:pPr algn="ctr"/>
                          <a:r>
                            <a:rPr lang="en-US" altLang="zh-TW" sz="1800" dirty="0" smtClean="0">
                              <a:latin typeface="Cambria Math" panose="02040503050406030204" pitchFamily="18" charset="0"/>
                              <a:ea typeface="Cambria Math" panose="02040503050406030204" pitchFamily="18" charset="0"/>
                            </a:rPr>
                            <a:t>(pc)</a:t>
                          </a:r>
                          <a:endParaRPr lang="zh-TW" altLang="en-US" sz="1800" dirty="0">
                            <a:latin typeface="Cambria Math" panose="020405030504060302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zh-TW" altLang="en-US" sz="1800" i="1" smtClean="0">
                                    <a:latin typeface="Cambria Math" panose="02040503050406030204" pitchFamily="18" charset="0"/>
                                  </a:rPr>
                                  <m:t>𝚫</m:t>
                                </m:r>
                                <m:sSub>
                                  <m:sSubPr>
                                    <m:ctrlPr>
                                      <a:rPr lang="en-US" altLang="zh-TW" sz="1800" i="1" smtClean="0">
                                        <a:latin typeface="Cambria Math"/>
                                        <a:ea typeface="Cambria Math" panose="02040503050406030204" pitchFamily="18" charset="0"/>
                                      </a:rPr>
                                    </m:ctrlPr>
                                  </m:sSubPr>
                                  <m:e>
                                    <m:r>
                                      <a:rPr lang="en-US" altLang="zh-TW" sz="1800" b="1" i="1" smtClean="0">
                                        <a:latin typeface="Cambria Math" panose="02040503050406030204" pitchFamily="18" charset="0"/>
                                        <a:ea typeface="Cambria Math" panose="02040503050406030204" pitchFamily="18" charset="0"/>
                                      </a:rPr>
                                      <m:t>𝒕</m:t>
                                    </m:r>
                                  </m:e>
                                  <m:sub>
                                    <m:r>
                                      <a:rPr lang="en-US" altLang="zh-TW" sz="1800" b="1" i="1" smtClean="0">
                                        <a:latin typeface="Cambria Math" panose="02040503050406030204" pitchFamily="18" charset="0"/>
                                        <a:ea typeface="Cambria Math" panose="02040503050406030204" pitchFamily="18" charset="0"/>
                                      </a:rPr>
                                      <m:t>𝟏𝟓</m:t>
                                    </m:r>
                                    <m:r>
                                      <a:rPr lang="en-US" altLang="zh-TW" sz="1800" b="1" i="1" smtClean="0">
                                        <a:latin typeface="Cambria Math" panose="02040503050406030204" pitchFamily="18" charset="0"/>
                                        <a:ea typeface="Cambria Math" panose="02040503050406030204" pitchFamily="18" charset="0"/>
                                      </a:rPr>
                                      <m:t>−</m:t>
                                    </m:r>
                                    <m:r>
                                      <a:rPr lang="en-US" altLang="zh-TW" sz="1800" b="1" i="1" smtClean="0">
                                        <a:latin typeface="Cambria Math" panose="02040503050406030204" pitchFamily="18" charset="0"/>
                                        <a:ea typeface="Cambria Math" panose="02040503050406030204" pitchFamily="18" charset="0"/>
                                      </a:rPr>
                                      <m:t>𝟖</m:t>
                                    </m:r>
                                    <m:r>
                                      <a:rPr lang="en-US" altLang="zh-TW" sz="1800" b="1" i="1" smtClean="0">
                                        <a:latin typeface="Cambria Math" panose="02040503050406030204" pitchFamily="18" charset="0"/>
                                        <a:ea typeface="Cambria Math" panose="02040503050406030204" pitchFamily="18" charset="0"/>
                                      </a:rPr>
                                      <m:t>𝑮𝑯𝒛</m:t>
                                    </m:r>
                                  </m:sub>
                                </m:sSub>
                              </m:oMath>
                            </m:oMathPara>
                          </a14:m>
                          <a:endParaRPr lang="en-US" altLang="zh-TW" sz="1800" dirty="0" smtClean="0">
                            <a:latin typeface="Cambria Math" panose="02040503050406030204" pitchFamily="18" charset="0"/>
                            <a:ea typeface="Cambria Math" panose="02040503050406030204" pitchFamily="18" charset="0"/>
                          </a:endParaRPr>
                        </a:p>
                        <a:p>
                          <a:pPr algn="ctr"/>
                          <a:r>
                            <a:rPr lang="en-US" altLang="zh-TW" sz="1800" dirty="0" smtClean="0">
                              <a:latin typeface="Cambria Math" panose="02040503050406030204" pitchFamily="18" charset="0"/>
                              <a:ea typeface="Cambria Math" panose="02040503050406030204" pitchFamily="18" charset="0"/>
                            </a:rPr>
                            <a:t>(days)</a:t>
                          </a:r>
                          <a:endParaRPr lang="zh-TW" altLang="en-US" sz="1800" dirty="0">
                            <a:latin typeface="Cambria Math" panose="020405030504060302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zh-TW" altLang="en-US" sz="1800" i="1" smtClean="0">
                                    <a:latin typeface="Cambria Math" panose="02040503050406030204" pitchFamily="18" charset="0"/>
                                  </a:rPr>
                                  <m:t>𝚫</m:t>
                                </m:r>
                                <m:sSub>
                                  <m:sSubPr>
                                    <m:ctrlPr>
                                      <a:rPr lang="en-US" altLang="zh-TW" sz="1800" i="1" smtClean="0">
                                        <a:latin typeface="Cambria Math"/>
                                        <a:ea typeface="Cambria Math" panose="02040503050406030204" pitchFamily="18" charset="0"/>
                                      </a:rPr>
                                    </m:ctrlPr>
                                  </m:sSubPr>
                                  <m:e>
                                    <m:r>
                                      <a:rPr lang="en-US" altLang="zh-TW" sz="1800" b="1" i="1" smtClean="0">
                                        <a:latin typeface="Cambria Math" panose="02040503050406030204" pitchFamily="18" charset="0"/>
                                        <a:ea typeface="Cambria Math" panose="02040503050406030204" pitchFamily="18" charset="0"/>
                                      </a:rPr>
                                      <m:t>𝒓</m:t>
                                    </m:r>
                                  </m:e>
                                  <m:sub>
                                    <m:r>
                                      <a:rPr lang="en-US" altLang="zh-TW" sz="1800" b="1" i="1" smtClean="0">
                                        <a:latin typeface="Cambria Math" panose="02040503050406030204" pitchFamily="18" charset="0"/>
                                        <a:ea typeface="Cambria Math" panose="02040503050406030204" pitchFamily="18" charset="0"/>
                                      </a:rPr>
                                      <m:t>𝟏𝟓</m:t>
                                    </m:r>
                                    <m:r>
                                      <a:rPr lang="en-US" altLang="zh-TW" sz="1800" b="1" i="1" smtClean="0">
                                        <a:latin typeface="Cambria Math" panose="02040503050406030204" pitchFamily="18" charset="0"/>
                                        <a:ea typeface="Cambria Math" panose="02040503050406030204" pitchFamily="18" charset="0"/>
                                      </a:rPr>
                                      <m:t>−</m:t>
                                    </m:r>
                                    <m:r>
                                      <a:rPr lang="en-US" altLang="zh-TW" sz="1800" b="1" i="1" smtClean="0">
                                        <a:latin typeface="Cambria Math" panose="02040503050406030204" pitchFamily="18" charset="0"/>
                                        <a:ea typeface="Cambria Math" panose="02040503050406030204" pitchFamily="18" charset="0"/>
                                      </a:rPr>
                                      <m:t>𝟖</m:t>
                                    </m:r>
                                    <m:r>
                                      <a:rPr lang="en-US" altLang="zh-TW" sz="1800" b="1" i="1" smtClean="0">
                                        <a:latin typeface="Cambria Math" panose="02040503050406030204" pitchFamily="18" charset="0"/>
                                        <a:ea typeface="Cambria Math" panose="02040503050406030204" pitchFamily="18" charset="0"/>
                                      </a:rPr>
                                      <m:t>𝑮𝑯𝒛</m:t>
                                    </m:r>
                                  </m:sub>
                                </m:sSub>
                              </m:oMath>
                            </m:oMathPara>
                          </a14:m>
                          <a:endParaRPr lang="en-US" altLang="zh-TW" sz="1800" dirty="0" smtClean="0">
                            <a:latin typeface="Cambria Math" panose="02040503050406030204" pitchFamily="18" charset="0"/>
                            <a:ea typeface="Cambria Math" panose="02040503050406030204" pitchFamily="18" charset="0"/>
                          </a:endParaRPr>
                        </a:p>
                        <a:p>
                          <a:pPr algn="ctr"/>
                          <a:r>
                            <a:rPr lang="en-US" altLang="zh-TW" sz="1800" dirty="0" smtClean="0">
                              <a:latin typeface="Cambria Math" panose="02040503050406030204" pitchFamily="18" charset="0"/>
                              <a:ea typeface="Cambria Math" panose="02040503050406030204" pitchFamily="18" charset="0"/>
                            </a:rPr>
                            <a:t>(pc)</a:t>
                          </a:r>
                          <a:endParaRPr lang="zh-TW" altLang="en-US" sz="1800" dirty="0">
                            <a:latin typeface="Cambria Math" panose="02040503050406030204" pitchFamily="18" charset="0"/>
                          </a:endParaRPr>
                        </a:p>
                      </a:txBody>
                      <a:tcPr/>
                    </a:tc>
                  </a:tr>
                  <a:tr h="642410">
                    <a:tc>
                      <a:txBody>
                        <a:bodyPr/>
                        <a:lstStyle/>
                        <a:p>
                          <a:pPr algn="ctr"/>
                          <a:r>
                            <a:rPr lang="en-US" altLang="zh-TW" sz="1800" dirty="0" smtClean="0">
                              <a:latin typeface="Cambria Math" panose="02040503050406030204" pitchFamily="18" charset="0"/>
                              <a:ea typeface="Cambria Math" panose="02040503050406030204" pitchFamily="18" charset="0"/>
                            </a:rPr>
                            <a:t>1510-089</a:t>
                          </a:r>
                          <a:endParaRPr lang="zh-TW" altLang="en-US" sz="1800" dirty="0">
                            <a:latin typeface="Cambria Math" panose="02040503050406030204" pitchFamily="18" charset="0"/>
                          </a:endParaRPr>
                        </a:p>
                      </a:txBody>
                      <a:tcPr/>
                    </a:tc>
                    <a:tc>
                      <a:txBody>
                        <a:bodyPr/>
                        <a:lstStyle/>
                        <a:p>
                          <a:pPr algn="ctr"/>
                          <a:r>
                            <a:rPr lang="en-US" altLang="zh-TW" dirty="0" smtClean="0">
                              <a:latin typeface="Cambria Math" panose="02040503050406030204" pitchFamily="18" charset="0"/>
                              <a:ea typeface="Cambria Math" panose="02040503050406030204" pitchFamily="18" charset="0"/>
                            </a:rPr>
                            <a:t>5</a:t>
                          </a:r>
                          <a:endParaRPr lang="zh-TW" altLang="en-US" dirty="0">
                            <a:latin typeface="Cambria Math" panose="02040503050406030204" pitchFamily="18" charset="0"/>
                          </a:endParaRPr>
                        </a:p>
                      </a:txBody>
                      <a:tcPr/>
                    </a:tc>
                    <a:tc>
                      <a:txBody>
                        <a:bodyPr/>
                        <a:lstStyle/>
                        <a:p>
                          <a:pPr algn="ctr"/>
                          <a:r>
                            <a:rPr lang="en-US" altLang="zh-TW" sz="1800" dirty="0" smtClean="0">
                              <a:latin typeface="Cambria Math" panose="02040503050406030204" pitchFamily="18" charset="0"/>
                              <a:ea typeface="Cambria Math" panose="02040503050406030204" pitchFamily="18" charset="0"/>
                            </a:rPr>
                            <a:t>20.14</a:t>
                          </a:r>
                          <a:endParaRPr lang="zh-TW" altLang="en-US" sz="1800" dirty="0">
                            <a:latin typeface="Cambria Math" panose="02040503050406030204" pitchFamily="18" charset="0"/>
                          </a:endParaRPr>
                        </a:p>
                      </a:txBody>
                      <a:tcPr/>
                    </a:tc>
                    <a:tc>
                      <a:txBody>
                        <a:bodyPr/>
                        <a:lstStyle/>
                        <a:p>
                          <a:pPr algn="ctr"/>
                          <a:r>
                            <a:rPr lang="en-US" altLang="zh-TW" sz="1800" dirty="0" smtClean="0">
                              <a:latin typeface="Cambria Math" panose="02040503050406030204" pitchFamily="18" charset="0"/>
                              <a:ea typeface="Cambria Math" panose="02040503050406030204" pitchFamily="18" charset="0"/>
                            </a:rPr>
                            <a:t>0.151 mas</a:t>
                          </a:r>
                          <a:endParaRPr lang="zh-TW" altLang="en-US" sz="1800" dirty="0">
                            <a:latin typeface="Cambria Math" panose="02040503050406030204" pitchFamily="18" charset="0"/>
                          </a:endParaRPr>
                        </a:p>
                      </a:txBody>
                      <a:tcPr/>
                    </a:tc>
                    <a:tc>
                      <a:txBody>
                        <a:bodyPr/>
                        <a:lstStyle/>
                        <a:p>
                          <a:pPr algn="ctr"/>
                          <a:r>
                            <a:rPr lang="en-US" altLang="zh-TW" sz="1800" dirty="0" smtClean="0">
                              <a:latin typeface="Cambria Math" panose="02040503050406030204" pitchFamily="18" charset="0"/>
                              <a:ea typeface="Cambria Math" panose="02040503050406030204" pitchFamily="18" charset="0"/>
                            </a:rPr>
                            <a:t>0.756</a:t>
                          </a:r>
                          <a:endParaRPr lang="zh-TW" altLang="en-US" sz="1800" dirty="0">
                            <a:latin typeface="Cambria Math" panose="02040503050406030204" pitchFamily="18" charset="0"/>
                          </a:endParaRPr>
                        </a:p>
                      </a:txBody>
                      <a:tcPr/>
                    </a:tc>
                    <a:tc>
                      <a:txBody>
                        <a:bodyPr/>
                        <a:lstStyle/>
                        <a:p>
                          <a:pPr algn="ctr"/>
                          <a:r>
                            <a:rPr lang="en-US" altLang="zh-TW" sz="1800" dirty="0" smtClean="0">
                              <a:latin typeface="Cambria Math" panose="02040503050406030204" pitchFamily="18" charset="0"/>
                              <a:ea typeface="Cambria Math" panose="02040503050406030204" pitchFamily="18" charset="0"/>
                            </a:rPr>
                            <a:t>35</a:t>
                          </a:r>
                          <a:endParaRPr lang="zh-TW" altLang="en-US" sz="1800" dirty="0">
                            <a:latin typeface="Cambria Math" panose="02040503050406030204" pitchFamily="18" charset="0"/>
                          </a:endParaRPr>
                        </a:p>
                      </a:txBody>
                      <a:tcPr/>
                    </a:tc>
                    <a:tc>
                      <a:txBody>
                        <a:bodyPr/>
                        <a:lstStyle/>
                        <a:p>
                          <a:pPr algn="ctr"/>
                          <a:r>
                            <a:rPr lang="en-US" altLang="zh-TW" sz="1800" dirty="0" smtClean="0">
                              <a:latin typeface="Cambria Math" panose="02040503050406030204" pitchFamily="18" charset="0"/>
                              <a:ea typeface="Cambria Math" panose="02040503050406030204" pitchFamily="18" charset="0"/>
                            </a:rPr>
                            <a:t>0.593</a:t>
                          </a:r>
                          <a:endParaRPr lang="zh-TW" altLang="en-US" sz="1800" dirty="0">
                            <a:latin typeface="Cambria Math" panose="02040503050406030204" pitchFamily="18" charset="0"/>
                          </a:endParaRPr>
                        </a:p>
                      </a:txBody>
                      <a:tcPr/>
                    </a:tc>
                  </a:tr>
                  <a:tr h="370840">
                    <a:tc>
                      <a:txBody>
                        <a:bodyPr/>
                        <a:lstStyle/>
                        <a:p>
                          <a:pPr algn="ctr"/>
                          <a:r>
                            <a:rPr lang="en-US" altLang="zh-TW" sz="1800" dirty="0" smtClean="0">
                              <a:latin typeface="Cambria Math" panose="02040503050406030204" pitchFamily="18" charset="0"/>
                              <a:ea typeface="Cambria Math" panose="02040503050406030204" pitchFamily="18" charset="0"/>
                            </a:rPr>
                            <a:t>3C 279</a:t>
                          </a:r>
                          <a:endParaRPr lang="zh-TW" altLang="en-US" sz="1800" dirty="0">
                            <a:latin typeface="Cambria Math" panose="02040503050406030204" pitchFamily="18" charset="0"/>
                          </a:endParaRPr>
                        </a:p>
                      </a:txBody>
                      <a:tcPr/>
                    </a:tc>
                    <a:tc>
                      <a:txBody>
                        <a:bodyPr/>
                        <a:lstStyle/>
                        <a:p>
                          <a:pPr algn="ctr"/>
                          <a:r>
                            <a:rPr lang="en-US" altLang="zh-TW" dirty="0" smtClean="0">
                              <a:latin typeface="Cambria Math" panose="02040503050406030204" pitchFamily="18" charset="0"/>
                              <a:ea typeface="Cambria Math" panose="02040503050406030204" pitchFamily="18" charset="0"/>
                            </a:rPr>
                            <a:t>6.31</a:t>
                          </a:r>
                          <a:endParaRPr lang="zh-TW" altLang="en-US" dirty="0">
                            <a:latin typeface="Cambria Math" panose="02040503050406030204" pitchFamily="18" charset="0"/>
                          </a:endParaRPr>
                        </a:p>
                      </a:txBody>
                      <a:tcPr/>
                    </a:tc>
                    <a:tc>
                      <a:txBody>
                        <a:bodyPr/>
                        <a:lstStyle/>
                        <a:p>
                          <a:pPr algn="ctr"/>
                          <a:r>
                            <a:rPr lang="en-US" altLang="zh-TW" sz="1800" dirty="0" smtClean="0">
                              <a:latin typeface="Cambria Math" panose="02040503050406030204" pitchFamily="18" charset="0"/>
                              <a:ea typeface="Cambria Math" panose="02040503050406030204" pitchFamily="18" charset="0"/>
                            </a:rPr>
                            <a:t>20.57</a:t>
                          </a:r>
                          <a:endParaRPr lang="zh-TW" altLang="en-US" sz="1800" dirty="0">
                            <a:latin typeface="Cambria Math" panose="02040503050406030204" pitchFamily="18" charset="0"/>
                          </a:endParaRPr>
                        </a:p>
                      </a:txBody>
                      <a:tcPr/>
                    </a:tc>
                    <a:tc>
                      <a:txBody>
                        <a:bodyPr/>
                        <a:lstStyle/>
                        <a:p>
                          <a:pPr algn="ctr"/>
                          <a:r>
                            <a:rPr lang="en-US" altLang="zh-TW" sz="1800" dirty="0" smtClean="0">
                              <a:latin typeface="Cambria Math" panose="02040503050406030204" pitchFamily="18" charset="0"/>
                              <a:ea typeface="Cambria Math" panose="02040503050406030204" pitchFamily="18" charset="0"/>
                            </a:rPr>
                            <a:t>&lt;0.051 mas</a:t>
                          </a:r>
                          <a:endParaRPr lang="zh-TW" altLang="en-US" sz="1800" dirty="0">
                            <a:latin typeface="Cambria Math" panose="02040503050406030204" pitchFamily="18" charset="0"/>
                          </a:endParaRPr>
                        </a:p>
                      </a:txBody>
                      <a:tcPr/>
                    </a:tc>
                    <a:tc>
                      <a:txBody>
                        <a:bodyPr/>
                        <a:lstStyle/>
                        <a:p>
                          <a:pPr algn="ctr"/>
                          <a:r>
                            <a:rPr lang="en-US" altLang="zh-TW" sz="1800" dirty="0" smtClean="0">
                              <a:latin typeface="Cambria Math" panose="02040503050406030204" pitchFamily="18" charset="0"/>
                              <a:ea typeface="Cambria Math" panose="02040503050406030204" pitchFamily="18" charset="0"/>
                            </a:rPr>
                            <a:t>&lt;0.32</a:t>
                          </a:r>
                          <a:endParaRPr lang="zh-TW" altLang="en-US" sz="1800" dirty="0">
                            <a:latin typeface="Cambria Math" panose="02040503050406030204" pitchFamily="18" charset="0"/>
                          </a:endParaRPr>
                        </a:p>
                      </a:txBody>
                      <a:tcPr/>
                    </a:tc>
                    <a:tc>
                      <a:txBody>
                        <a:bodyPr/>
                        <a:lstStyle/>
                        <a:p>
                          <a:pPr algn="ctr"/>
                          <a:r>
                            <a:rPr lang="en-US" altLang="zh-TW" sz="1800" dirty="0" smtClean="0">
                              <a:latin typeface="Cambria Math" panose="02040503050406030204" pitchFamily="18" charset="0"/>
                              <a:ea typeface="Cambria Math" panose="02040503050406030204" pitchFamily="18" charset="0"/>
                            </a:rPr>
                            <a:t>10</a:t>
                          </a:r>
                          <a:endParaRPr lang="zh-TW" altLang="en-US" sz="1800" dirty="0">
                            <a:latin typeface="Cambria Math" panose="02040503050406030204" pitchFamily="18" charset="0"/>
                          </a:endParaRPr>
                        </a:p>
                      </a:txBody>
                      <a:tcPr/>
                    </a:tc>
                    <a:tc>
                      <a:txBody>
                        <a:bodyPr/>
                        <a:lstStyle/>
                        <a:p>
                          <a:pPr algn="ctr"/>
                          <a:r>
                            <a:rPr lang="en-US" altLang="zh-TW" sz="1800" dirty="0" smtClean="0">
                              <a:latin typeface="Cambria Math" panose="02040503050406030204" pitchFamily="18" charset="0"/>
                              <a:ea typeface="Cambria Math" panose="02040503050406030204" pitchFamily="18" charset="0"/>
                            </a:rPr>
                            <a:t>0.172</a:t>
                          </a:r>
                          <a:endParaRPr lang="zh-TW" altLang="en-US" sz="1800" dirty="0">
                            <a:latin typeface="Cambria Math" panose="02040503050406030204" pitchFamily="18" charset="0"/>
                          </a:endParaRPr>
                        </a:p>
                      </a:txBody>
                      <a:tcPr/>
                    </a:tc>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2514313068"/>
                  </p:ext>
                </p:extLst>
              </p:nvPr>
            </p:nvGraphicFramePr>
            <p:xfrm>
              <a:off x="227583" y="507313"/>
              <a:ext cx="8688833" cy="2384850"/>
            </p:xfrm>
            <a:graphic>
              <a:graphicData uri="http://schemas.openxmlformats.org/drawingml/2006/table">
                <a:tbl>
                  <a:tblPr firstRow="1" bandRow="1">
                    <a:tableStyleId>{5C22544A-7EE6-4342-B048-85BDC9FD1C3A}</a:tableStyleId>
                  </a:tblPr>
                  <a:tblGrid>
                    <a:gridCol w="1116330"/>
                    <a:gridCol w="922655"/>
                    <a:gridCol w="755968"/>
                    <a:gridCol w="1411605"/>
                    <a:gridCol w="1317879"/>
                    <a:gridCol w="1846517"/>
                    <a:gridCol w="1317879"/>
                  </a:tblGrid>
                  <a:tr h="731520">
                    <a:tc>
                      <a:txBody>
                        <a:bodyPr/>
                        <a:lstStyle/>
                        <a:p>
                          <a:pPr algn="ctr"/>
                          <a:endParaRPr lang="zh-TW" altLang="en-US" sz="1800" dirty="0">
                            <a:latin typeface="Cambria Math" panose="020405030504060302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1800" dirty="0" smtClean="0">
                            <a:latin typeface="Cambria Math" panose="02040503050406030204" pitchFamily="18" charset="0"/>
                          </a:endParaRPr>
                        </a:p>
                      </a:txBody>
                      <a:tcPr/>
                    </a:tc>
                    <a:tc>
                      <a:txBody>
                        <a:bodyPr/>
                        <a:lstStyle/>
                        <a:p>
                          <a:pPr algn="ctr"/>
                          <a:endParaRPr lang="zh-TW" altLang="en-US" sz="1800" dirty="0">
                            <a:latin typeface="Cambria Math" panose="02040503050406030204" pitchFamily="18" charset="0"/>
                          </a:endParaRPr>
                        </a:p>
                      </a:txBody>
                      <a:tcPr/>
                    </a:tc>
                    <a:tc gridSpan="2">
                      <a:txBody>
                        <a:bodyPr/>
                        <a:lstStyle/>
                        <a:p>
                          <a:pPr algn="ctr"/>
                          <a:r>
                            <a:rPr lang="en-US" altLang="zh-TW" sz="1800" dirty="0" smtClean="0">
                              <a:latin typeface="Cambria Math" panose="02040503050406030204" pitchFamily="18" charset="0"/>
                              <a:ea typeface="Cambria Math" panose="02040503050406030204" pitchFamily="18" charset="0"/>
                            </a:rPr>
                            <a:t>core</a:t>
                          </a:r>
                          <a:r>
                            <a:rPr lang="en-US" altLang="zh-TW" sz="1800" baseline="0" dirty="0" smtClean="0">
                              <a:latin typeface="Cambria Math" panose="02040503050406030204" pitchFamily="18" charset="0"/>
                              <a:ea typeface="Cambria Math" panose="02040503050406030204" pitchFamily="18" charset="0"/>
                            </a:rPr>
                            <a:t> shift</a:t>
                          </a:r>
                        </a:p>
                        <a:p>
                          <a:pPr algn="ctr"/>
                          <a:r>
                            <a:rPr lang="en-US" altLang="zh-TW" sz="1200" dirty="0" err="1" smtClean="0">
                              <a:latin typeface="Cambria Math" panose="02040503050406030204" pitchFamily="18" charset="0"/>
                              <a:ea typeface="Cambria Math" panose="02040503050406030204" pitchFamily="18" charset="0"/>
                            </a:rPr>
                            <a:t>Pushkarev</a:t>
                          </a:r>
                          <a:r>
                            <a:rPr lang="en-US" altLang="zh-TW" sz="1200" dirty="0" smtClean="0">
                              <a:latin typeface="Cambria Math" panose="02040503050406030204" pitchFamily="18" charset="0"/>
                              <a:ea typeface="Cambria Math" panose="02040503050406030204" pitchFamily="18" charset="0"/>
                            </a:rPr>
                            <a:t>, A&amp;A, 545, A113 (2012)</a:t>
                          </a:r>
                          <a:endParaRPr lang="zh-TW" altLang="en-US" sz="1200" dirty="0">
                            <a:latin typeface="Cambria Math" panose="02040503050406030204" pitchFamily="18" charset="0"/>
                          </a:endParaRPr>
                        </a:p>
                      </a:txBody>
                      <a:tcPr/>
                    </a:tc>
                    <a:tc hMerge="1">
                      <a:txBody>
                        <a:bodyPr/>
                        <a:lstStyle/>
                        <a:p>
                          <a:endParaRPr lang="zh-TW" altLang="en-US" sz="1800" dirty="0"/>
                        </a:p>
                      </a:txBody>
                      <a:tcPr/>
                    </a:tc>
                    <a:tc gridSpan="2">
                      <a:txBody>
                        <a:bodyPr/>
                        <a:lstStyle/>
                        <a:p>
                          <a:pPr algn="ctr"/>
                          <a:r>
                            <a:rPr lang="en-US" altLang="zh-TW" sz="1800" dirty="0" smtClean="0">
                              <a:latin typeface="Cambria Math" panose="02040503050406030204" pitchFamily="18" charset="0"/>
                              <a:ea typeface="Cambria Math" panose="02040503050406030204" pitchFamily="18" charset="0"/>
                            </a:rPr>
                            <a:t>Flare</a:t>
                          </a:r>
                          <a:r>
                            <a:rPr lang="en-US" altLang="zh-TW" sz="1800" baseline="0" dirty="0" smtClean="0">
                              <a:latin typeface="Cambria Math" panose="02040503050406030204" pitchFamily="18" charset="0"/>
                              <a:ea typeface="Cambria Math" panose="02040503050406030204" pitchFamily="18" charset="0"/>
                            </a:rPr>
                            <a:t> peak analysis</a:t>
                          </a:r>
                        </a:p>
                        <a:p>
                          <a:pPr marL="0" marR="0" indent="0" algn="ctr" defTabSz="914400" rtl="0" eaLnBrk="1" fontAlgn="auto" latinLnBrk="0" hangingPunct="1">
                            <a:lnSpc>
                              <a:spcPct val="100000"/>
                            </a:lnSpc>
                            <a:spcBef>
                              <a:spcPts val="0"/>
                            </a:spcBef>
                            <a:spcAft>
                              <a:spcPts val="0"/>
                            </a:spcAft>
                            <a:buClrTx/>
                            <a:buSzTx/>
                            <a:buFontTx/>
                            <a:buNone/>
                            <a:tabLst/>
                            <a:defRPr/>
                          </a:pPr>
                          <a:r>
                            <a:rPr lang="it-IT" altLang="zh-TW" sz="1200" dirty="0" smtClean="0">
                              <a:latin typeface="Cambria Math" panose="02040503050406030204" pitchFamily="18" charset="0"/>
                              <a:ea typeface="Cambria Math" panose="02040503050406030204" pitchFamily="18" charset="0"/>
                            </a:rPr>
                            <a:t>Orienti, MNRAS, 428, 2418 (2013)</a:t>
                          </a:r>
                          <a:endParaRPr lang="en-US" altLang="zh-TW" sz="1200" baseline="0" dirty="0" smtClean="0">
                            <a:latin typeface="Cambria Math" panose="02040503050406030204" pitchFamily="18" charset="0"/>
                            <a:ea typeface="Cambria Math" panose="020405030504060302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200" dirty="0" err="1" smtClean="0">
                              <a:latin typeface="Cambria Math" panose="02040503050406030204" pitchFamily="18" charset="0"/>
                              <a:ea typeface="Cambria Math" panose="02040503050406030204" pitchFamily="18" charset="0"/>
                            </a:rPr>
                            <a:t>Larionov</a:t>
                          </a:r>
                          <a:r>
                            <a:rPr lang="en-US" altLang="zh-TW" sz="1200" dirty="0" smtClean="0">
                              <a:latin typeface="Cambria Math" panose="02040503050406030204" pitchFamily="18" charset="0"/>
                              <a:ea typeface="Cambria Math" panose="02040503050406030204" pitchFamily="18" charset="0"/>
                            </a:rPr>
                            <a:t>, A&amp;A, 492, 389 (2008)</a:t>
                          </a:r>
                          <a:endParaRPr lang="zh-TW" altLang="en-US" sz="1200" dirty="0" smtClean="0">
                            <a:latin typeface="Cambria Math" panose="02040503050406030204" pitchFamily="18" charset="0"/>
                          </a:endParaRPr>
                        </a:p>
                      </a:txBody>
                      <a:tcPr/>
                    </a:tc>
                    <a:tc hMerge="1">
                      <a:txBody>
                        <a:bodyPr/>
                        <a:lstStyle/>
                        <a:p>
                          <a:endParaRPr lang="zh-TW" altLang="en-US" sz="1800" dirty="0"/>
                        </a:p>
                      </a:txBody>
                      <a:tcPr/>
                    </a:tc>
                  </a:tr>
                  <a:tr h="640080">
                    <a:tc>
                      <a:txBody>
                        <a:bodyPr/>
                        <a:lstStyle/>
                        <a:p>
                          <a:pPr algn="ctr"/>
                          <a:r>
                            <a:rPr lang="en-US" altLang="zh-TW" sz="1800" dirty="0" smtClean="0">
                              <a:latin typeface="Cambria Math" panose="02040503050406030204" pitchFamily="18" charset="0"/>
                              <a:ea typeface="Cambria Math" panose="02040503050406030204" pitchFamily="18" charset="0"/>
                            </a:rPr>
                            <a:t>Source</a:t>
                          </a:r>
                          <a:endParaRPr lang="zh-TW" altLang="en-US" sz="1800" dirty="0">
                            <a:latin typeface="Cambria Math" panose="02040503050406030204" pitchFamily="18" charset="0"/>
                          </a:endParaRPr>
                        </a:p>
                      </a:txBody>
                      <a:tcPr/>
                    </a:tc>
                    <a:tc>
                      <a:txBody>
                        <a:bodyPr/>
                        <a:lstStyle/>
                        <a:p>
                          <a:pPr algn="ctr"/>
                          <a:r>
                            <a:rPr lang="en-US" altLang="zh-TW" dirty="0" smtClean="0">
                              <a:latin typeface="Cambria Math" panose="02040503050406030204" pitchFamily="18" charset="0"/>
                              <a:ea typeface="Cambria Math" panose="02040503050406030204" pitchFamily="18" charset="0"/>
                            </a:rPr>
                            <a:t>pc/mas</a:t>
                          </a:r>
                          <a:endParaRPr lang="zh-TW" altLang="en-US" dirty="0">
                            <a:latin typeface="Cambria Math" panose="02040503050406030204" pitchFamily="18" charset="0"/>
                          </a:endParaRPr>
                        </a:p>
                      </a:txBody>
                      <a:tcPr/>
                    </a:tc>
                    <a:tc>
                      <a:txBody>
                        <a:bodyPr/>
                        <a:lstStyle/>
                        <a:p>
                          <a:endParaRPr lang="zh-TW"/>
                        </a:p>
                      </a:txBody>
                      <a:tcPr>
                        <a:blipFill rotWithShape="1">
                          <a:blip r:embed="rId2"/>
                          <a:stretch>
                            <a:fillRect l="-270161" t="-120000" r="-779839" b="-172381"/>
                          </a:stretch>
                        </a:blipFill>
                      </a:tcPr>
                    </a:tc>
                    <a:tc>
                      <a:txBody>
                        <a:bodyPr/>
                        <a:lstStyle/>
                        <a:p>
                          <a:endParaRPr lang="zh-TW"/>
                        </a:p>
                      </a:txBody>
                      <a:tcPr>
                        <a:blipFill rotWithShape="1">
                          <a:blip r:embed="rId2"/>
                          <a:stretch>
                            <a:fillRect l="-198701" t="-120000" r="-318615" b="-172381"/>
                          </a:stretch>
                        </a:blipFill>
                      </a:tcPr>
                    </a:tc>
                    <a:tc>
                      <a:txBody>
                        <a:bodyPr/>
                        <a:lstStyle/>
                        <a:p>
                          <a:endParaRPr lang="zh-TW"/>
                        </a:p>
                      </a:txBody>
                      <a:tcPr>
                        <a:blipFill rotWithShape="1">
                          <a:blip r:embed="rId2"/>
                          <a:stretch>
                            <a:fillRect l="-317972" t="-120000" r="-239171" b="-172381"/>
                          </a:stretch>
                        </a:blipFill>
                      </a:tcPr>
                    </a:tc>
                    <a:tc>
                      <a:txBody>
                        <a:bodyPr/>
                        <a:lstStyle/>
                        <a:p>
                          <a:endParaRPr lang="zh-TW"/>
                        </a:p>
                      </a:txBody>
                      <a:tcPr>
                        <a:blipFill rotWithShape="1">
                          <a:blip r:embed="rId2"/>
                          <a:stretch>
                            <a:fillRect l="-299340" t="-120000" r="-71287" b="-172381"/>
                          </a:stretch>
                        </a:blipFill>
                      </a:tcPr>
                    </a:tc>
                    <a:tc>
                      <a:txBody>
                        <a:bodyPr/>
                        <a:lstStyle/>
                        <a:p>
                          <a:endParaRPr lang="zh-TW"/>
                        </a:p>
                      </a:txBody>
                      <a:tcPr>
                        <a:blipFill rotWithShape="1">
                          <a:blip r:embed="rId2"/>
                          <a:stretch>
                            <a:fillRect l="-560185" t="-120000" b="-172381"/>
                          </a:stretch>
                        </a:blipFill>
                      </a:tcPr>
                    </a:tc>
                  </a:tr>
                  <a:tr h="642410">
                    <a:tc>
                      <a:txBody>
                        <a:bodyPr/>
                        <a:lstStyle/>
                        <a:p>
                          <a:pPr algn="ctr"/>
                          <a:r>
                            <a:rPr lang="en-US" altLang="zh-TW" sz="1800" dirty="0" smtClean="0">
                              <a:latin typeface="Cambria Math" panose="02040503050406030204" pitchFamily="18" charset="0"/>
                              <a:ea typeface="Cambria Math" panose="02040503050406030204" pitchFamily="18" charset="0"/>
                            </a:rPr>
                            <a:t>1510-089</a:t>
                          </a:r>
                          <a:endParaRPr lang="zh-TW" altLang="en-US" sz="1800" dirty="0">
                            <a:latin typeface="Cambria Math" panose="02040503050406030204" pitchFamily="18" charset="0"/>
                          </a:endParaRPr>
                        </a:p>
                      </a:txBody>
                      <a:tcPr/>
                    </a:tc>
                    <a:tc>
                      <a:txBody>
                        <a:bodyPr/>
                        <a:lstStyle/>
                        <a:p>
                          <a:pPr algn="ctr"/>
                          <a:r>
                            <a:rPr lang="en-US" altLang="zh-TW" dirty="0" smtClean="0">
                              <a:latin typeface="Cambria Math" panose="02040503050406030204" pitchFamily="18" charset="0"/>
                              <a:ea typeface="Cambria Math" panose="02040503050406030204" pitchFamily="18" charset="0"/>
                            </a:rPr>
                            <a:t>5</a:t>
                          </a:r>
                          <a:endParaRPr lang="zh-TW" altLang="en-US" dirty="0">
                            <a:latin typeface="Cambria Math" panose="02040503050406030204" pitchFamily="18" charset="0"/>
                          </a:endParaRPr>
                        </a:p>
                      </a:txBody>
                      <a:tcPr/>
                    </a:tc>
                    <a:tc>
                      <a:txBody>
                        <a:bodyPr/>
                        <a:lstStyle/>
                        <a:p>
                          <a:pPr algn="ctr"/>
                          <a:r>
                            <a:rPr lang="en-US" altLang="zh-TW" sz="1800" dirty="0" smtClean="0">
                              <a:latin typeface="Cambria Math" panose="02040503050406030204" pitchFamily="18" charset="0"/>
                              <a:ea typeface="Cambria Math" panose="02040503050406030204" pitchFamily="18" charset="0"/>
                            </a:rPr>
                            <a:t>20.14</a:t>
                          </a:r>
                          <a:endParaRPr lang="zh-TW" altLang="en-US" sz="1800" dirty="0">
                            <a:latin typeface="Cambria Math" panose="02040503050406030204" pitchFamily="18" charset="0"/>
                          </a:endParaRPr>
                        </a:p>
                      </a:txBody>
                      <a:tcPr/>
                    </a:tc>
                    <a:tc>
                      <a:txBody>
                        <a:bodyPr/>
                        <a:lstStyle/>
                        <a:p>
                          <a:pPr algn="ctr"/>
                          <a:r>
                            <a:rPr lang="en-US" altLang="zh-TW" sz="1800" dirty="0" smtClean="0">
                              <a:latin typeface="Cambria Math" panose="02040503050406030204" pitchFamily="18" charset="0"/>
                              <a:ea typeface="Cambria Math" panose="02040503050406030204" pitchFamily="18" charset="0"/>
                            </a:rPr>
                            <a:t>0.151 mas</a:t>
                          </a:r>
                          <a:endParaRPr lang="zh-TW" altLang="en-US" sz="1800" dirty="0">
                            <a:latin typeface="Cambria Math" panose="02040503050406030204" pitchFamily="18" charset="0"/>
                          </a:endParaRPr>
                        </a:p>
                      </a:txBody>
                      <a:tcPr/>
                    </a:tc>
                    <a:tc>
                      <a:txBody>
                        <a:bodyPr/>
                        <a:lstStyle/>
                        <a:p>
                          <a:pPr algn="ctr"/>
                          <a:r>
                            <a:rPr lang="en-US" altLang="zh-TW" sz="1800" dirty="0" smtClean="0">
                              <a:latin typeface="Cambria Math" panose="02040503050406030204" pitchFamily="18" charset="0"/>
                              <a:ea typeface="Cambria Math" panose="02040503050406030204" pitchFamily="18" charset="0"/>
                            </a:rPr>
                            <a:t>0.756</a:t>
                          </a:r>
                          <a:endParaRPr lang="zh-TW" altLang="en-US" sz="1800" dirty="0">
                            <a:latin typeface="Cambria Math" panose="02040503050406030204" pitchFamily="18" charset="0"/>
                          </a:endParaRPr>
                        </a:p>
                      </a:txBody>
                      <a:tcPr/>
                    </a:tc>
                    <a:tc>
                      <a:txBody>
                        <a:bodyPr/>
                        <a:lstStyle/>
                        <a:p>
                          <a:pPr algn="ctr"/>
                          <a:r>
                            <a:rPr lang="en-US" altLang="zh-TW" sz="1800" dirty="0" smtClean="0">
                              <a:latin typeface="Cambria Math" panose="02040503050406030204" pitchFamily="18" charset="0"/>
                              <a:ea typeface="Cambria Math" panose="02040503050406030204" pitchFamily="18" charset="0"/>
                            </a:rPr>
                            <a:t>35</a:t>
                          </a:r>
                          <a:endParaRPr lang="zh-TW" altLang="en-US" sz="1800" dirty="0">
                            <a:latin typeface="Cambria Math" panose="02040503050406030204" pitchFamily="18" charset="0"/>
                          </a:endParaRPr>
                        </a:p>
                      </a:txBody>
                      <a:tcPr/>
                    </a:tc>
                    <a:tc>
                      <a:txBody>
                        <a:bodyPr/>
                        <a:lstStyle/>
                        <a:p>
                          <a:pPr algn="ctr"/>
                          <a:r>
                            <a:rPr lang="en-US" altLang="zh-TW" sz="1800" dirty="0" smtClean="0">
                              <a:latin typeface="Cambria Math" panose="02040503050406030204" pitchFamily="18" charset="0"/>
                              <a:ea typeface="Cambria Math" panose="02040503050406030204" pitchFamily="18" charset="0"/>
                            </a:rPr>
                            <a:t>0.593</a:t>
                          </a:r>
                          <a:endParaRPr lang="zh-TW" altLang="en-US" sz="1800" dirty="0">
                            <a:latin typeface="Cambria Math" panose="02040503050406030204" pitchFamily="18" charset="0"/>
                          </a:endParaRPr>
                        </a:p>
                      </a:txBody>
                      <a:tcPr/>
                    </a:tc>
                  </a:tr>
                  <a:tr h="370840">
                    <a:tc>
                      <a:txBody>
                        <a:bodyPr/>
                        <a:lstStyle/>
                        <a:p>
                          <a:pPr algn="ctr"/>
                          <a:r>
                            <a:rPr lang="en-US" altLang="zh-TW" sz="1800" dirty="0" smtClean="0">
                              <a:latin typeface="Cambria Math" panose="02040503050406030204" pitchFamily="18" charset="0"/>
                              <a:ea typeface="Cambria Math" panose="02040503050406030204" pitchFamily="18" charset="0"/>
                            </a:rPr>
                            <a:t>3C 279</a:t>
                          </a:r>
                          <a:endParaRPr lang="zh-TW" altLang="en-US" sz="1800" dirty="0">
                            <a:latin typeface="Cambria Math" panose="02040503050406030204" pitchFamily="18" charset="0"/>
                          </a:endParaRPr>
                        </a:p>
                      </a:txBody>
                      <a:tcPr/>
                    </a:tc>
                    <a:tc>
                      <a:txBody>
                        <a:bodyPr/>
                        <a:lstStyle/>
                        <a:p>
                          <a:pPr algn="ctr"/>
                          <a:r>
                            <a:rPr lang="en-US" altLang="zh-TW" dirty="0" smtClean="0">
                              <a:latin typeface="Cambria Math" panose="02040503050406030204" pitchFamily="18" charset="0"/>
                              <a:ea typeface="Cambria Math" panose="02040503050406030204" pitchFamily="18" charset="0"/>
                            </a:rPr>
                            <a:t>6.31</a:t>
                          </a:r>
                          <a:endParaRPr lang="zh-TW" altLang="en-US" dirty="0">
                            <a:latin typeface="Cambria Math" panose="02040503050406030204" pitchFamily="18" charset="0"/>
                          </a:endParaRPr>
                        </a:p>
                      </a:txBody>
                      <a:tcPr/>
                    </a:tc>
                    <a:tc>
                      <a:txBody>
                        <a:bodyPr/>
                        <a:lstStyle/>
                        <a:p>
                          <a:pPr algn="ctr"/>
                          <a:r>
                            <a:rPr lang="en-US" altLang="zh-TW" sz="1800" dirty="0" smtClean="0">
                              <a:latin typeface="Cambria Math" panose="02040503050406030204" pitchFamily="18" charset="0"/>
                              <a:ea typeface="Cambria Math" panose="02040503050406030204" pitchFamily="18" charset="0"/>
                            </a:rPr>
                            <a:t>20.57</a:t>
                          </a:r>
                          <a:endParaRPr lang="zh-TW" altLang="en-US" sz="1800" dirty="0">
                            <a:latin typeface="Cambria Math" panose="02040503050406030204" pitchFamily="18" charset="0"/>
                          </a:endParaRPr>
                        </a:p>
                      </a:txBody>
                      <a:tcPr/>
                    </a:tc>
                    <a:tc>
                      <a:txBody>
                        <a:bodyPr/>
                        <a:lstStyle/>
                        <a:p>
                          <a:pPr algn="ctr"/>
                          <a:r>
                            <a:rPr lang="en-US" altLang="zh-TW" sz="1800" dirty="0" smtClean="0">
                              <a:latin typeface="Cambria Math" panose="02040503050406030204" pitchFamily="18" charset="0"/>
                              <a:ea typeface="Cambria Math" panose="02040503050406030204" pitchFamily="18" charset="0"/>
                            </a:rPr>
                            <a:t>&lt;0.051 mas</a:t>
                          </a:r>
                          <a:endParaRPr lang="zh-TW" altLang="en-US" sz="1800" dirty="0">
                            <a:latin typeface="Cambria Math" panose="02040503050406030204" pitchFamily="18" charset="0"/>
                          </a:endParaRPr>
                        </a:p>
                      </a:txBody>
                      <a:tcPr/>
                    </a:tc>
                    <a:tc>
                      <a:txBody>
                        <a:bodyPr/>
                        <a:lstStyle/>
                        <a:p>
                          <a:pPr algn="ctr"/>
                          <a:r>
                            <a:rPr lang="en-US" altLang="zh-TW" sz="1800" dirty="0" smtClean="0">
                              <a:latin typeface="Cambria Math" panose="02040503050406030204" pitchFamily="18" charset="0"/>
                              <a:ea typeface="Cambria Math" panose="02040503050406030204" pitchFamily="18" charset="0"/>
                            </a:rPr>
                            <a:t>&lt;0.32</a:t>
                          </a:r>
                          <a:endParaRPr lang="zh-TW" altLang="en-US" sz="1800" dirty="0">
                            <a:latin typeface="Cambria Math" panose="02040503050406030204" pitchFamily="18" charset="0"/>
                          </a:endParaRPr>
                        </a:p>
                      </a:txBody>
                      <a:tcPr/>
                    </a:tc>
                    <a:tc>
                      <a:txBody>
                        <a:bodyPr/>
                        <a:lstStyle/>
                        <a:p>
                          <a:pPr algn="ctr"/>
                          <a:r>
                            <a:rPr lang="en-US" altLang="zh-TW" sz="1800" dirty="0" smtClean="0">
                              <a:latin typeface="Cambria Math" panose="02040503050406030204" pitchFamily="18" charset="0"/>
                              <a:ea typeface="Cambria Math" panose="02040503050406030204" pitchFamily="18" charset="0"/>
                            </a:rPr>
                            <a:t>10</a:t>
                          </a:r>
                          <a:endParaRPr lang="zh-TW" altLang="en-US" sz="1800" dirty="0">
                            <a:latin typeface="Cambria Math" panose="02040503050406030204" pitchFamily="18" charset="0"/>
                          </a:endParaRPr>
                        </a:p>
                      </a:txBody>
                      <a:tcPr/>
                    </a:tc>
                    <a:tc>
                      <a:txBody>
                        <a:bodyPr/>
                        <a:lstStyle/>
                        <a:p>
                          <a:pPr algn="ctr"/>
                          <a:r>
                            <a:rPr lang="en-US" altLang="zh-TW" sz="1800" dirty="0" smtClean="0">
                              <a:latin typeface="Cambria Math" panose="02040503050406030204" pitchFamily="18" charset="0"/>
                              <a:ea typeface="Cambria Math" panose="02040503050406030204" pitchFamily="18" charset="0"/>
                            </a:rPr>
                            <a:t>0.172</a:t>
                          </a:r>
                          <a:endParaRPr lang="zh-TW" altLang="en-US" sz="1800" dirty="0">
                            <a:latin typeface="Cambria Math" panose="02040503050406030204" pitchFamily="18" charset="0"/>
                          </a:endParaRPr>
                        </a:p>
                      </a:txBody>
                      <a:tcPr/>
                    </a:tc>
                  </a:tr>
                </a:tbl>
              </a:graphicData>
            </a:graphic>
          </p:graphicFrame>
        </mc:Fallback>
      </mc:AlternateContent>
      <p:grpSp>
        <p:nvGrpSpPr>
          <p:cNvPr id="24" name="Group 23"/>
          <p:cNvGrpSpPr/>
          <p:nvPr/>
        </p:nvGrpSpPr>
        <p:grpSpPr>
          <a:xfrm>
            <a:off x="4143634" y="3151059"/>
            <a:ext cx="4822998" cy="1539085"/>
            <a:chOff x="3649363" y="3637210"/>
            <a:chExt cx="4822998" cy="1539085"/>
          </a:xfrm>
        </p:grpSpPr>
        <p:pic>
          <p:nvPicPr>
            <p:cNvPr id="1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4068" b="40834"/>
            <a:stretch/>
          </p:blipFill>
          <p:spPr bwMode="auto">
            <a:xfrm>
              <a:off x="3649363" y="3644057"/>
              <a:ext cx="4822998" cy="1532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8" name="Straight Connector 17"/>
            <p:cNvCxnSpPr/>
            <p:nvPr/>
          </p:nvCxnSpPr>
          <p:spPr>
            <a:xfrm>
              <a:off x="7685903" y="3644057"/>
              <a:ext cx="0" cy="1532238"/>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867135" y="3637210"/>
              <a:ext cx="0" cy="1532238"/>
            </a:xfrm>
            <a:prstGeom prst="line">
              <a:avLst/>
            </a:prstGeom>
            <a:ln w="63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450083" y="4441585"/>
              <a:ext cx="652871" cy="276999"/>
            </a:xfrm>
            <a:prstGeom prst="rect">
              <a:avLst/>
            </a:prstGeom>
            <a:noFill/>
          </p:spPr>
          <p:txBody>
            <a:bodyPr wrap="none" rtlCol="0">
              <a:spAutoFit/>
            </a:bodyPr>
            <a:lstStyle/>
            <a:p>
              <a:r>
                <a:rPr lang="en-US" altLang="zh-TW" sz="1200" dirty="0" smtClean="0">
                  <a:latin typeface="Cambria Math" pitchFamily="18" charset="0"/>
                  <a:ea typeface="Cambria Math" pitchFamily="18" charset="0"/>
                </a:rPr>
                <a:t>35days</a:t>
              </a:r>
              <a:endParaRPr lang="zh-TW" altLang="en-US" sz="1200" dirty="0" smtClean="0">
                <a:latin typeface="Cambria Math" pitchFamily="18" charset="0"/>
                <a:ea typeface="Cambria Math" pitchFamily="18" charset="0"/>
              </a:endParaRPr>
            </a:p>
          </p:txBody>
        </p:sp>
        <p:cxnSp>
          <p:nvCxnSpPr>
            <p:cNvPr id="22" name="Straight Arrow Connector 21"/>
            <p:cNvCxnSpPr/>
            <p:nvPr/>
          </p:nvCxnSpPr>
          <p:spPr>
            <a:xfrm>
              <a:off x="7685903" y="3938086"/>
              <a:ext cx="181232" cy="0"/>
            </a:xfrm>
            <a:prstGeom prst="straightConnector1">
              <a:avLst/>
            </a:prstGeom>
            <a:ln w="63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781716" y="3660044"/>
              <a:ext cx="1952779" cy="246221"/>
            </a:xfrm>
            <a:prstGeom prst="rect">
              <a:avLst/>
            </a:prstGeom>
          </p:spPr>
          <p:txBody>
            <a:bodyPr wrap="none">
              <a:spAutoFit/>
            </a:bodyPr>
            <a:lstStyle/>
            <a:p>
              <a:r>
                <a:rPr lang="it-IT" altLang="zh-TW" sz="1000" dirty="0"/>
                <a:t>Orienti, MNRAS, 428, 2418 (2013)</a:t>
              </a:r>
              <a:endParaRPr lang="zh-TW" altLang="en-US" sz="1000" dirty="0"/>
            </a:p>
          </p:txBody>
        </p:sp>
      </p:grpSp>
      <p:sp>
        <p:nvSpPr>
          <p:cNvPr id="28" name="TextBox 27"/>
          <p:cNvSpPr txBox="1"/>
          <p:nvPr/>
        </p:nvSpPr>
        <p:spPr>
          <a:xfrm>
            <a:off x="247135" y="3078270"/>
            <a:ext cx="3772931" cy="2031325"/>
          </a:xfrm>
          <a:prstGeom prst="rect">
            <a:avLst/>
          </a:prstGeom>
          <a:noFill/>
        </p:spPr>
        <p:txBody>
          <a:bodyPr wrap="square" rtlCol="0">
            <a:spAutoFit/>
          </a:bodyPr>
          <a:lstStyle/>
          <a:p>
            <a:r>
              <a:rPr lang="en-US" altLang="zh-TW" dirty="0" smtClean="0">
                <a:latin typeface="Cambria Math" pitchFamily="18" charset="0"/>
                <a:ea typeface="Cambria Math" pitchFamily="18" charset="0"/>
              </a:rPr>
              <a:t>For these two sources, the consistency seems to be quite well. Therefore, I guess that it is the case for sources which have very small inclination angles to have this property of flare peak analysis giving the same result as core shifts.</a:t>
            </a:r>
            <a:endParaRPr lang="zh-TW" altLang="en-US" dirty="0" smtClean="0">
              <a:latin typeface="Cambria Math" pitchFamily="18" charset="0"/>
              <a:ea typeface="Cambria Math" pitchFamily="18" charset="0"/>
            </a:endParaRPr>
          </a:p>
        </p:txBody>
      </p:sp>
      <mc:AlternateContent xmlns:mc="http://schemas.openxmlformats.org/markup-compatibility/2006" xmlns:a14="http://schemas.microsoft.com/office/drawing/2010/main">
        <mc:Choice Requires="a14">
          <p:sp>
            <p:nvSpPr>
              <p:cNvPr id="29" name="TextBox 28"/>
              <p:cNvSpPr txBox="1"/>
              <p:nvPr/>
            </p:nvSpPr>
            <p:spPr>
              <a:xfrm>
                <a:off x="247133" y="5209128"/>
                <a:ext cx="8719499" cy="669992"/>
              </a:xfrm>
              <a:prstGeom prst="rect">
                <a:avLst/>
              </a:prstGeom>
              <a:noFill/>
            </p:spPr>
            <p:txBody>
              <a:bodyPr wrap="square" rtlCol="0">
                <a:spAutoFit/>
              </a:bodyPr>
              <a:lstStyle/>
              <a:p>
                <a:r>
                  <a:rPr lang="en-US" altLang="zh-TW" dirty="0" smtClean="0">
                    <a:latin typeface="Cambria Math" pitchFamily="18" charset="0"/>
                    <a:ea typeface="Cambria Math" pitchFamily="18" charset="0"/>
                  </a:rPr>
                  <a:t>As for M87, this is definitely not the case when we discuss the HST-1 region! The core shift for M87 is around 10~100 </a:t>
                </a:r>
                <a:r>
                  <a:rPr lang="en-US" altLang="zh-TW" dirty="0" err="1" smtClean="0">
                    <a:latin typeface="Cambria Math" pitchFamily="18" charset="0"/>
                    <a:ea typeface="Cambria Math" pitchFamily="18" charset="0"/>
                  </a:rPr>
                  <a:t>Rs</a:t>
                </a:r>
                <a:r>
                  <a:rPr lang="en-US" altLang="zh-TW" dirty="0" smtClean="0">
                    <a:latin typeface="Cambria Math" pitchFamily="18" charset="0"/>
                    <a:ea typeface="Cambria Math" pitchFamily="18" charset="0"/>
                  </a:rPr>
                  <a:t> whereas HST-1 is &gt;</a:t>
                </a:r>
                <a14:m>
                  <m:oMath xmlns:m="http://schemas.openxmlformats.org/officeDocument/2006/math">
                    <m:sSup>
                      <m:sSupPr>
                        <m:ctrlPr>
                          <a:rPr lang="en-US" altLang="zh-TW" i="1" smtClean="0">
                            <a:latin typeface="Cambria Math"/>
                            <a:ea typeface="Cambria Math" pitchFamily="18" charset="0"/>
                          </a:rPr>
                        </m:ctrlPr>
                      </m:sSupPr>
                      <m:e>
                        <m:r>
                          <a:rPr lang="en-US" altLang="zh-TW" b="0" i="1" smtClean="0">
                            <a:latin typeface="Cambria Math"/>
                            <a:ea typeface="Cambria Math" pitchFamily="18" charset="0"/>
                          </a:rPr>
                          <m:t>10</m:t>
                        </m:r>
                      </m:e>
                      <m:sup>
                        <m:r>
                          <a:rPr lang="en-US" altLang="zh-TW" b="0" i="1" smtClean="0">
                            <a:latin typeface="Cambria Math"/>
                            <a:ea typeface="Cambria Math" pitchFamily="18" charset="0"/>
                          </a:rPr>
                          <m:t>5</m:t>
                        </m:r>
                      </m:sup>
                    </m:sSup>
                  </m:oMath>
                </a14:m>
                <a:r>
                  <a:rPr lang="en-US" altLang="zh-TW" dirty="0" smtClean="0">
                    <a:latin typeface="Cambria Math" pitchFamily="18" charset="0"/>
                    <a:ea typeface="Cambria Math" pitchFamily="18" charset="0"/>
                  </a:rPr>
                  <a:t> </a:t>
                </a:r>
                <a:r>
                  <a:rPr lang="en-US" altLang="zh-TW" dirty="0" err="1" smtClean="0">
                    <a:latin typeface="Cambria Math" pitchFamily="18" charset="0"/>
                    <a:ea typeface="Cambria Math" pitchFamily="18" charset="0"/>
                  </a:rPr>
                  <a:t>Rs</a:t>
                </a:r>
                <a:r>
                  <a:rPr lang="en-US" altLang="zh-TW" dirty="0" smtClean="0">
                    <a:latin typeface="Cambria Math" pitchFamily="18" charset="0"/>
                    <a:ea typeface="Cambria Math" pitchFamily="18" charset="0"/>
                  </a:rPr>
                  <a:t> downstream!</a:t>
                </a:r>
                <a:endParaRPr lang="zh-TW" altLang="en-US" dirty="0" smtClean="0">
                  <a:latin typeface="Cambria Math" pitchFamily="18" charset="0"/>
                  <a:ea typeface="Cambria Math" pitchFamily="18"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247133" y="5209128"/>
                <a:ext cx="8719499" cy="669992"/>
              </a:xfrm>
              <a:prstGeom prst="rect">
                <a:avLst/>
              </a:prstGeom>
              <a:blipFill rotWithShape="1">
                <a:blip r:embed="rId4"/>
                <a:stretch>
                  <a:fillRect l="-629" t="-5505" b="-11009"/>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7571171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434"/>
            <a:ext cx="9144000" cy="646331"/>
          </a:xfrm>
          <a:prstGeom prst="rect">
            <a:avLst/>
          </a:prstGeom>
          <a:noFill/>
        </p:spPr>
        <p:txBody>
          <a:bodyPr wrap="square" rtlCol="0">
            <a:spAutoFit/>
          </a:bodyPr>
          <a:lstStyle/>
          <a:p>
            <a:pPr algn="ctr"/>
            <a:r>
              <a:rPr lang="en-US" altLang="zh-TW" dirty="0" smtClean="0">
                <a:latin typeface="Cambria Math" pitchFamily="18" charset="0"/>
                <a:ea typeface="Cambria Math" pitchFamily="18" charset="0"/>
              </a:rPr>
              <a:t>Sort of exciting when you find out that you understood something quite fundamental, but quite disappointing when you find that someone has already published something…</a:t>
            </a:r>
            <a:endParaRPr lang="zh-TW" altLang="en-US" dirty="0" smtClean="0">
              <a:latin typeface="Cambria Math" pitchFamily="18" charset="0"/>
              <a:ea typeface="Cambria Math" pitchFamily="18" charset="0"/>
            </a:endParaRPr>
          </a:p>
        </p:txBody>
      </p:sp>
      <p:grpSp>
        <p:nvGrpSpPr>
          <p:cNvPr id="16" name="Group 15"/>
          <p:cNvGrpSpPr/>
          <p:nvPr/>
        </p:nvGrpSpPr>
        <p:grpSpPr>
          <a:xfrm>
            <a:off x="32953" y="894451"/>
            <a:ext cx="5765264" cy="5475709"/>
            <a:chOff x="32952" y="1276865"/>
            <a:chExt cx="5765264" cy="5475709"/>
          </a:xfrm>
        </p:grpSpPr>
        <p:grpSp>
          <p:nvGrpSpPr>
            <p:cNvPr id="6" name="Group 5"/>
            <p:cNvGrpSpPr/>
            <p:nvPr/>
          </p:nvGrpSpPr>
          <p:grpSpPr>
            <a:xfrm>
              <a:off x="32952" y="1604240"/>
              <a:ext cx="5765264" cy="5148334"/>
              <a:chOff x="1538171" y="-3434"/>
              <a:chExt cx="6522306" cy="5824366"/>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38172" y="5427232"/>
                <a:ext cx="6481763" cy="39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1538171" y="-3434"/>
                <a:ext cx="6522306" cy="5430666"/>
                <a:chOff x="-2782159" y="332126"/>
                <a:chExt cx="6522306" cy="5430666"/>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82159" y="332126"/>
                  <a:ext cx="6481763" cy="5430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154359" y="4930374"/>
                  <a:ext cx="2585788" cy="278552"/>
                </a:xfrm>
                <a:prstGeom prst="rect">
                  <a:avLst/>
                </a:prstGeom>
              </p:spPr>
              <p:txBody>
                <a:bodyPr wrap="square">
                  <a:spAutoFit/>
                </a:bodyPr>
                <a:lstStyle/>
                <a:p>
                  <a:r>
                    <a:rPr lang="en-US" altLang="zh-TW" sz="1000" dirty="0" err="1"/>
                    <a:t>Kudryavtseva</a:t>
                  </a:r>
                  <a:r>
                    <a:rPr lang="en-US" altLang="zh-TW" sz="1000" dirty="0"/>
                    <a:t>, MNRAS, 415, </a:t>
                  </a:r>
                  <a:r>
                    <a:rPr lang="en-US" altLang="zh-TW" sz="1000" dirty="0" smtClean="0"/>
                    <a:t>1631 (2011)</a:t>
                  </a:r>
                  <a:endParaRPr lang="zh-TW" altLang="en-US" sz="1000" dirty="0"/>
                </a:p>
              </p:txBody>
            </p:sp>
          </p:grpSp>
        </p:grpSp>
        <p:sp>
          <p:nvSpPr>
            <p:cNvPr id="14" name="TextBox 13"/>
            <p:cNvSpPr txBox="1"/>
            <p:nvPr/>
          </p:nvSpPr>
          <p:spPr>
            <a:xfrm>
              <a:off x="280086" y="1276865"/>
              <a:ext cx="3576235"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Proposed core-shift complement </a:t>
              </a:r>
              <a:endParaRPr lang="zh-TW" altLang="en-US" dirty="0" smtClean="0">
                <a:latin typeface="Cambria Math" pitchFamily="18" charset="0"/>
                <a:ea typeface="Cambria Math" pitchFamily="18" charset="0"/>
              </a:endParaRPr>
            </a:p>
          </p:txBody>
        </p:sp>
      </p:grpSp>
      <p:grpSp>
        <p:nvGrpSpPr>
          <p:cNvPr id="11" name="Group 10"/>
          <p:cNvGrpSpPr/>
          <p:nvPr/>
        </p:nvGrpSpPr>
        <p:grpSpPr>
          <a:xfrm>
            <a:off x="3972175" y="771545"/>
            <a:ext cx="5097684" cy="2529016"/>
            <a:chOff x="3956568" y="922638"/>
            <a:chExt cx="5097684" cy="2529016"/>
          </a:xfrm>
        </p:grpSpPr>
        <p:grpSp>
          <p:nvGrpSpPr>
            <p:cNvPr id="9" name="Group 8"/>
            <p:cNvGrpSpPr/>
            <p:nvPr/>
          </p:nvGrpSpPr>
          <p:grpSpPr>
            <a:xfrm>
              <a:off x="3956568" y="1219546"/>
              <a:ext cx="5097684" cy="2232108"/>
              <a:chOff x="4669593" y="4562388"/>
              <a:chExt cx="4424363" cy="1937283"/>
            </a:xfrm>
          </p:grpSpPr>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9593" y="4562388"/>
                <a:ext cx="4424363" cy="1909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9593" y="6312715"/>
                <a:ext cx="4412152" cy="186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4669593" y="5271048"/>
                <a:ext cx="2496196" cy="246221"/>
              </a:xfrm>
              <a:prstGeom prst="rect">
                <a:avLst/>
              </a:prstGeom>
            </p:spPr>
            <p:txBody>
              <a:bodyPr wrap="none">
                <a:spAutoFit/>
              </a:bodyPr>
              <a:lstStyle/>
              <a:p>
                <a:r>
                  <a:rPr lang="de-DE" altLang="zh-TW" sz="1000" dirty="0"/>
                  <a:t>Marscher &amp; Gear 1985, ApJ, 298, 114 (1985)</a:t>
                </a:r>
                <a:endParaRPr lang="zh-TW" altLang="en-US" sz="1000" dirty="0"/>
              </a:p>
            </p:txBody>
          </p:sp>
        </p:grpSp>
        <p:sp>
          <p:nvSpPr>
            <p:cNvPr id="10" name="TextBox 9"/>
            <p:cNvSpPr txBox="1"/>
            <p:nvPr/>
          </p:nvSpPr>
          <p:spPr>
            <a:xfrm>
              <a:off x="4695638" y="922638"/>
              <a:ext cx="3605474"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Shock model </a:t>
              </a:r>
              <a:r>
                <a:rPr lang="en-US" altLang="zh-TW" dirty="0" err="1" smtClean="0">
                  <a:latin typeface="Cambria Math" pitchFamily="18" charset="0"/>
                  <a:ea typeface="Cambria Math" pitchFamily="18" charset="0"/>
                </a:rPr>
                <a:t>Marscher&amp;Gear</a:t>
              </a:r>
              <a:r>
                <a:rPr lang="en-US" altLang="zh-TW" dirty="0" smtClean="0">
                  <a:latin typeface="Cambria Math" pitchFamily="18" charset="0"/>
                  <a:ea typeface="Cambria Math" pitchFamily="18" charset="0"/>
                </a:rPr>
                <a:t> 1985</a:t>
              </a:r>
              <a:endParaRPr lang="zh-TW" altLang="en-US" dirty="0" smtClean="0">
                <a:latin typeface="Cambria Math" pitchFamily="18" charset="0"/>
                <a:ea typeface="Cambria Math" pitchFamily="18" charset="0"/>
              </a:endParaRPr>
            </a:p>
          </p:txBody>
        </p:sp>
      </p:grpSp>
      <p:grpSp>
        <p:nvGrpSpPr>
          <p:cNvPr id="13" name="Group 12"/>
          <p:cNvGrpSpPr/>
          <p:nvPr/>
        </p:nvGrpSpPr>
        <p:grpSpPr>
          <a:xfrm>
            <a:off x="5798217" y="3496573"/>
            <a:ext cx="3271642" cy="3312415"/>
            <a:chOff x="5798217" y="3496573"/>
            <a:chExt cx="3271642" cy="3312415"/>
          </a:xfrm>
        </p:grpSpPr>
        <p:grpSp>
          <p:nvGrpSpPr>
            <p:cNvPr id="7" name="Group 6"/>
            <p:cNvGrpSpPr/>
            <p:nvPr/>
          </p:nvGrpSpPr>
          <p:grpSpPr>
            <a:xfrm>
              <a:off x="5798217" y="4119259"/>
              <a:ext cx="3271642" cy="2689729"/>
              <a:chOff x="1" y="4251526"/>
              <a:chExt cx="3271642" cy="2689729"/>
            </a:xfrm>
          </p:grpSpPr>
          <p:pic>
            <p:nvPicPr>
              <p:cNvPr id="21"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 y="4251526"/>
                <a:ext cx="3271642" cy="2689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TextBox 24"/>
              <p:cNvSpPr txBox="1"/>
              <p:nvPr/>
            </p:nvSpPr>
            <p:spPr>
              <a:xfrm>
                <a:off x="1426392" y="6047259"/>
                <a:ext cx="1787585" cy="246221"/>
              </a:xfrm>
              <a:prstGeom prst="rect">
                <a:avLst/>
              </a:prstGeom>
              <a:noFill/>
            </p:spPr>
            <p:txBody>
              <a:bodyPr wrap="square" rtlCol="0">
                <a:spAutoFit/>
              </a:bodyPr>
              <a:lstStyle/>
              <a:p>
                <a:r>
                  <a:rPr lang="pt-BR" altLang="zh-TW" sz="1000" dirty="0">
                    <a:latin typeface="Cambria Math" pitchFamily="18" charset="0"/>
                    <a:ea typeface="Cambria Math" pitchFamily="18" charset="0"/>
                  </a:rPr>
                  <a:t>Valtaoja, A&amp;A, 254, 71 (1992)</a:t>
                </a:r>
                <a:endParaRPr lang="zh-TW" altLang="en-US" sz="1000" dirty="0" smtClean="0">
                  <a:latin typeface="Cambria Math" pitchFamily="18" charset="0"/>
                  <a:ea typeface="Cambria Math" pitchFamily="18" charset="0"/>
                </a:endParaRPr>
              </a:p>
            </p:txBody>
          </p:sp>
        </p:grpSp>
        <p:sp>
          <p:nvSpPr>
            <p:cNvPr id="12" name="TextBox 11"/>
            <p:cNvSpPr txBox="1"/>
            <p:nvPr/>
          </p:nvSpPr>
          <p:spPr>
            <a:xfrm>
              <a:off x="6104570" y="3496573"/>
              <a:ext cx="2658933" cy="646331"/>
            </a:xfrm>
            <a:prstGeom prst="rect">
              <a:avLst/>
            </a:prstGeom>
            <a:noFill/>
          </p:spPr>
          <p:txBody>
            <a:bodyPr wrap="none" rtlCol="0">
              <a:spAutoFit/>
            </a:bodyPr>
            <a:lstStyle/>
            <a:p>
              <a:r>
                <a:rPr lang="en-US" altLang="zh-TW" dirty="0" smtClean="0">
                  <a:latin typeface="Cambria Math" pitchFamily="18" charset="0"/>
                  <a:ea typeface="Cambria Math" pitchFamily="18" charset="0"/>
                </a:rPr>
                <a:t>Generalized Shock model</a:t>
              </a:r>
            </a:p>
            <a:p>
              <a:r>
                <a:rPr lang="en-US" altLang="zh-TW" dirty="0" smtClean="0">
                  <a:latin typeface="Cambria Math" pitchFamily="18" charset="0"/>
                  <a:ea typeface="Cambria Math" pitchFamily="18" charset="0"/>
                </a:rPr>
                <a:t>(for fitting observations)</a:t>
              </a:r>
              <a:endParaRPr lang="zh-TW" altLang="en-US" dirty="0" smtClean="0">
                <a:latin typeface="Cambria Math" pitchFamily="18" charset="0"/>
                <a:ea typeface="Cambria Math" pitchFamily="18" charset="0"/>
              </a:endParaRPr>
            </a:p>
          </p:txBody>
        </p:sp>
      </p:grpSp>
    </p:spTree>
    <p:extLst>
      <p:ext uri="{BB962C8B-B14F-4D97-AF65-F5344CB8AC3E}">
        <p14:creationId xmlns:p14="http://schemas.microsoft.com/office/powerpoint/2010/main" val="42420817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434"/>
            <a:ext cx="9144000" cy="369332"/>
          </a:xfrm>
          <a:prstGeom prst="rect">
            <a:avLst/>
          </a:prstGeom>
          <a:noFill/>
        </p:spPr>
        <p:txBody>
          <a:bodyPr wrap="square" rtlCol="0">
            <a:spAutoFit/>
          </a:bodyPr>
          <a:lstStyle/>
          <a:p>
            <a:pPr algn="ctr"/>
            <a:r>
              <a:rPr lang="en-US" altLang="zh-TW" dirty="0" smtClean="0">
                <a:latin typeface="Cambria Math" pitchFamily="18" charset="0"/>
                <a:ea typeface="Cambria Math" pitchFamily="18" charset="0"/>
              </a:rPr>
              <a:t>Comparison of the two methods for different flares and different components</a:t>
            </a:r>
            <a:r>
              <a:rPr lang="zh-TW" altLang="en-US" dirty="0" smtClean="0">
                <a:latin typeface="Cambria Math" pitchFamily="18" charset="0"/>
                <a:ea typeface="Cambria Math" pitchFamily="18" charset="0"/>
              </a:rPr>
              <a:t>！</a:t>
            </a:r>
          </a:p>
        </p:txBody>
      </p:sp>
      <p:grpSp>
        <p:nvGrpSpPr>
          <p:cNvPr id="5" name="Group 4"/>
          <p:cNvGrpSpPr/>
          <p:nvPr/>
        </p:nvGrpSpPr>
        <p:grpSpPr>
          <a:xfrm>
            <a:off x="6184018" y="508001"/>
            <a:ext cx="2684464" cy="2449604"/>
            <a:chOff x="3054349" y="2256455"/>
            <a:chExt cx="3109914" cy="2837832"/>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4349" y="2256455"/>
              <a:ext cx="3109913" cy="2290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4350" y="4546600"/>
              <a:ext cx="3109913" cy="547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970" y="4138484"/>
            <a:ext cx="5674660" cy="2371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6"/>
          <p:cNvGrpSpPr/>
          <p:nvPr/>
        </p:nvGrpSpPr>
        <p:grpSpPr>
          <a:xfrm>
            <a:off x="351970" y="508001"/>
            <a:ext cx="5674660" cy="3314356"/>
            <a:chOff x="351970" y="508001"/>
            <a:chExt cx="5674660" cy="3314356"/>
          </a:xfrm>
        </p:grpSpPr>
        <p:grpSp>
          <p:nvGrpSpPr>
            <p:cNvPr id="6" name="Group 5"/>
            <p:cNvGrpSpPr/>
            <p:nvPr/>
          </p:nvGrpSpPr>
          <p:grpSpPr>
            <a:xfrm>
              <a:off x="351970" y="508001"/>
              <a:ext cx="5674660" cy="3314356"/>
              <a:chOff x="335134" y="409147"/>
              <a:chExt cx="4041775" cy="2360649"/>
            </a:xfrm>
          </p:grpSpPr>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134" y="409147"/>
                <a:ext cx="4041775" cy="218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134" y="2593547"/>
                <a:ext cx="4041775" cy="176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2" name="Rectangle 11"/>
            <p:cNvSpPr/>
            <p:nvPr/>
          </p:nvSpPr>
          <p:spPr>
            <a:xfrm>
              <a:off x="1313059" y="2700811"/>
              <a:ext cx="2285656" cy="246221"/>
            </a:xfrm>
            <a:prstGeom prst="rect">
              <a:avLst/>
            </a:prstGeom>
          </p:spPr>
          <p:txBody>
            <a:bodyPr wrap="square">
              <a:spAutoFit/>
            </a:bodyPr>
            <a:lstStyle/>
            <a:p>
              <a:r>
                <a:rPr lang="en-US" altLang="zh-TW" sz="1000" dirty="0" err="1"/>
                <a:t>Kudryavtseva</a:t>
              </a:r>
              <a:r>
                <a:rPr lang="en-US" altLang="zh-TW" sz="1000" dirty="0"/>
                <a:t>, MNRAS, 415, </a:t>
              </a:r>
              <a:r>
                <a:rPr lang="en-US" altLang="zh-TW" sz="1000" dirty="0" smtClean="0"/>
                <a:t>1631 (2011)</a:t>
              </a:r>
              <a:endParaRPr lang="zh-TW" altLang="en-US" sz="1000" dirty="0"/>
            </a:p>
          </p:txBody>
        </p:sp>
      </p:grpSp>
      <p:sp>
        <p:nvSpPr>
          <p:cNvPr id="8" name="Rectangle 7"/>
          <p:cNvSpPr/>
          <p:nvPr/>
        </p:nvSpPr>
        <p:spPr>
          <a:xfrm>
            <a:off x="351970" y="5340865"/>
            <a:ext cx="2193522" cy="105169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Rectangle 14"/>
          <p:cNvSpPr/>
          <p:nvPr/>
        </p:nvSpPr>
        <p:spPr>
          <a:xfrm>
            <a:off x="2732705" y="5340865"/>
            <a:ext cx="1971100" cy="105169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1574096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434"/>
            <a:ext cx="9144000" cy="369332"/>
          </a:xfrm>
          <a:prstGeom prst="rect">
            <a:avLst/>
          </a:prstGeom>
          <a:noFill/>
        </p:spPr>
        <p:txBody>
          <a:bodyPr wrap="square" rtlCol="0">
            <a:spAutoFit/>
          </a:bodyPr>
          <a:lstStyle/>
          <a:p>
            <a:pPr algn="ctr"/>
            <a:r>
              <a:rPr lang="en-US" altLang="zh-TW" dirty="0" smtClean="0">
                <a:latin typeface="Cambria Math" pitchFamily="18" charset="0"/>
                <a:ea typeface="Cambria Math" pitchFamily="18" charset="0"/>
              </a:rPr>
              <a:t>The BIG question</a:t>
            </a:r>
            <a:r>
              <a:rPr lang="zh-TW" altLang="en-US" dirty="0" smtClean="0">
                <a:latin typeface="Cambria Math" pitchFamily="18" charset="0"/>
                <a:ea typeface="Cambria Math" pitchFamily="18" charset="0"/>
              </a:rPr>
              <a:t>：</a:t>
            </a:r>
            <a:r>
              <a:rPr lang="en-US" altLang="zh-TW" dirty="0" smtClean="0">
                <a:latin typeface="Cambria Math" pitchFamily="18" charset="0"/>
                <a:ea typeface="Cambria Math" pitchFamily="18" charset="0"/>
              </a:rPr>
              <a:t>When does this break down</a:t>
            </a:r>
            <a:r>
              <a:rPr lang="zh-TW" altLang="en-US" dirty="0" smtClean="0">
                <a:latin typeface="Cambria Math" pitchFamily="18" charset="0"/>
                <a:ea typeface="Cambria Math" pitchFamily="18" charset="0"/>
              </a:rPr>
              <a:t>？</a:t>
            </a:r>
          </a:p>
        </p:txBody>
      </p:sp>
      <p:sp>
        <p:nvSpPr>
          <p:cNvPr id="2" name="Rectangle 1"/>
          <p:cNvSpPr/>
          <p:nvPr/>
        </p:nvSpPr>
        <p:spPr>
          <a:xfrm>
            <a:off x="65905" y="432499"/>
            <a:ext cx="8888238" cy="2585323"/>
          </a:xfrm>
          <a:prstGeom prst="rect">
            <a:avLst/>
          </a:prstGeom>
        </p:spPr>
        <p:txBody>
          <a:bodyPr wrap="square">
            <a:spAutoFit/>
          </a:bodyPr>
          <a:lstStyle/>
          <a:p>
            <a:pPr algn="ctr"/>
            <a:r>
              <a:rPr lang="de-DE" altLang="zh-TW" dirty="0" smtClean="0"/>
              <a:t>It all looks great but as pointed out in Marscher</a:t>
            </a:r>
            <a:r>
              <a:rPr lang="de-DE" altLang="zh-TW" dirty="0"/>
              <a:t>, Nature, 477, 164 (2011</a:t>
            </a:r>
            <a:r>
              <a:rPr lang="de-DE" altLang="zh-TW" dirty="0" smtClean="0"/>
              <a:t>)</a:t>
            </a:r>
            <a:r>
              <a:rPr lang="zh-TW" altLang="en-US" dirty="0" smtClean="0"/>
              <a:t>：</a:t>
            </a:r>
            <a:endParaRPr lang="de-DE" altLang="zh-TW" dirty="0"/>
          </a:p>
          <a:p>
            <a:pPr algn="ctr"/>
            <a:endParaRPr lang="de-DE" altLang="zh-TW" dirty="0" smtClean="0"/>
          </a:p>
          <a:p>
            <a:r>
              <a:rPr lang="en-US" altLang="zh-TW" dirty="0"/>
              <a:t> </a:t>
            </a:r>
            <a:r>
              <a:rPr lang="en-US" altLang="zh-TW" dirty="0" err="1" smtClean="0"/>
              <a:t>Hada</a:t>
            </a:r>
            <a:r>
              <a:rPr lang="en-US" altLang="zh-TW" dirty="0" smtClean="0"/>
              <a:t>+ 2011 have </a:t>
            </a:r>
            <a:r>
              <a:rPr lang="en-US" altLang="zh-TW" dirty="0"/>
              <a:t>found that the core at </a:t>
            </a:r>
            <a:r>
              <a:rPr lang="en-US" altLang="zh-TW" i="1" u="sng" dirty="0">
                <a:solidFill>
                  <a:srgbClr val="FF0000"/>
                </a:solidFill>
              </a:rPr>
              <a:t>43 GHz is located only 14 to 23 Schwarzschild radii from the black hole</a:t>
            </a:r>
            <a:r>
              <a:rPr lang="en-US" altLang="zh-TW" dirty="0"/>
              <a:t>. This value is surprisingly small, because </a:t>
            </a:r>
            <a:r>
              <a:rPr lang="en-US" altLang="zh-TW" i="1" u="sng" dirty="0">
                <a:solidFill>
                  <a:srgbClr val="FF0000"/>
                </a:solidFill>
              </a:rPr>
              <a:t>estimates</a:t>
            </a:r>
            <a:r>
              <a:rPr lang="en-US" altLang="zh-TW" dirty="0"/>
              <a:t> of the black-hole-to-core distance</a:t>
            </a:r>
            <a:r>
              <a:rPr lang="en-US" altLang="zh-TW" u="sng" dirty="0">
                <a:solidFill>
                  <a:srgbClr val="FF0000"/>
                </a:solidFill>
              </a:rPr>
              <a:t> </a:t>
            </a:r>
            <a:r>
              <a:rPr lang="en-US" altLang="zh-TW" i="1" u="sng" dirty="0">
                <a:solidFill>
                  <a:srgbClr val="FF0000"/>
                </a:solidFill>
              </a:rPr>
              <a:t>in quasars</a:t>
            </a:r>
            <a:r>
              <a:rPr lang="en-US" altLang="zh-TW" i="1" dirty="0"/>
              <a:t>,</a:t>
            </a:r>
            <a:r>
              <a:rPr lang="en-US" altLang="zh-TW" dirty="0"/>
              <a:t> which are more-luminous cousins of M87, </a:t>
            </a:r>
            <a:r>
              <a:rPr lang="en-US" altLang="zh-TW" i="1" u="sng" dirty="0">
                <a:solidFill>
                  <a:srgbClr val="FF0000"/>
                </a:solidFill>
              </a:rPr>
              <a:t>are more than 100,000 times the Schwarzschild radius</a:t>
            </a:r>
            <a:r>
              <a:rPr lang="en-US" altLang="zh-TW" dirty="0"/>
              <a:t>.</a:t>
            </a:r>
            <a:endParaRPr lang="zh-TW" altLang="en-US" dirty="0"/>
          </a:p>
          <a:p>
            <a:endParaRPr lang="en-US" altLang="zh-TW" dirty="0" smtClean="0"/>
          </a:p>
          <a:p>
            <a:r>
              <a:rPr lang="en-US" altLang="zh-TW" u="sng" dirty="0">
                <a:solidFill>
                  <a:srgbClr val="0000FF"/>
                </a:solidFill>
              </a:rPr>
              <a:t>How are we to reconcile the short black-hole-to-core distance of M87 with the much longer distance inferred in some quasars?</a:t>
            </a:r>
            <a:endParaRPr lang="zh-TW" altLang="en-US" u="sng" dirty="0">
              <a:solidFill>
                <a:srgbClr val="0000FF"/>
              </a:solidFill>
            </a:endParaRPr>
          </a:p>
        </p:txBody>
      </p:sp>
      <p:pic>
        <p:nvPicPr>
          <p:cNvPr id="2050" name="Picture 2" descr="G:\Desktop\recent reading papers\Reconciliation problem of optically thin surface from core of M87 and Blazars\477164a-f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856" y="3152389"/>
            <a:ext cx="8764287" cy="3566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5621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434"/>
            <a:ext cx="9144000" cy="369332"/>
          </a:xfrm>
          <a:prstGeom prst="rect">
            <a:avLst/>
          </a:prstGeom>
          <a:noFill/>
        </p:spPr>
        <p:txBody>
          <a:bodyPr wrap="square" rtlCol="0">
            <a:spAutoFit/>
          </a:bodyPr>
          <a:lstStyle/>
          <a:p>
            <a:pPr algn="ctr"/>
            <a:r>
              <a:rPr lang="en-US" altLang="zh-TW" dirty="0" smtClean="0">
                <a:latin typeface="Cambria Math" pitchFamily="18" charset="0"/>
                <a:ea typeface="Cambria Math" pitchFamily="18" charset="0"/>
              </a:rPr>
              <a:t>Thesis topic anyone</a:t>
            </a:r>
            <a:r>
              <a:rPr lang="zh-TW" altLang="en-US" dirty="0" smtClean="0">
                <a:latin typeface="Cambria Math" pitchFamily="18" charset="0"/>
                <a:ea typeface="Cambria Math" pitchFamily="18" charset="0"/>
              </a:rPr>
              <a:t>？</a:t>
            </a:r>
          </a:p>
        </p:txBody>
      </p:sp>
      <p:sp>
        <p:nvSpPr>
          <p:cNvPr id="2" name="Rectangle 1"/>
          <p:cNvSpPr/>
          <p:nvPr/>
        </p:nvSpPr>
        <p:spPr>
          <a:xfrm>
            <a:off x="65905" y="432499"/>
            <a:ext cx="8888238" cy="646331"/>
          </a:xfrm>
          <a:prstGeom prst="rect">
            <a:avLst/>
          </a:prstGeom>
        </p:spPr>
        <p:txBody>
          <a:bodyPr wrap="square">
            <a:spAutoFit/>
          </a:bodyPr>
          <a:lstStyle/>
          <a:p>
            <a:r>
              <a:rPr lang="en-US" altLang="zh-TW" u="sng" dirty="0" smtClean="0">
                <a:solidFill>
                  <a:srgbClr val="0000FF"/>
                </a:solidFill>
                <a:latin typeface="Cambria Math" panose="02040503050406030204" pitchFamily="18" charset="0"/>
                <a:ea typeface="Cambria Math" panose="02040503050406030204" pitchFamily="18" charset="0"/>
              </a:rPr>
              <a:t>How </a:t>
            </a:r>
            <a:r>
              <a:rPr lang="en-US" altLang="zh-TW" u="sng" dirty="0">
                <a:solidFill>
                  <a:srgbClr val="0000FF"/>
                </a:solidFill>
                <a:latin typeface="Cambria Math" panose="02040503050406030204" pitchFamily="18" charset="0"/>
                <a:ea typeface="Cambria Math" panose="02040503050406030204" pitchFamily="18" charset="0"/>
              </a:rPr>
              <a:t>are we to reconcile the short black-hole-to-core distance of M87 with the much longer distance inferred in some quasars?</a:t>
            </a:r>
            <a:endParaRPr lang="zh-TW" altLang="en-US" u="sng" dirty="0">
              <a:solidFill>
                <a:srgbClr val="0000FF"/>
              </a:solidFill>
              <a:latin typeface="Cambria Math" panose="02040503050406030204" pitchFamily="18" charset="0"/>
            </a:endParaRPr>
          </a:p>
        </p:txBody>
      </p:sp>
      <p:sp>
        <p:nvSpPr>
          <p:cNvPr id="3" name="Rectangle 2"/>
          <p:cNvSpPr/>
          <p:nvPr/>
        </p:nvSpPr>
        <p:spPr>
          <a:xfrm>
            <a:off x="127881" y="1407398"/>
            <a:ext cx="8888238" cy="2862322"/>
          </a:xfrm>
          <a:prstGeom prst="rect">
            <a:avLst/>
          </a:prstGeom>
        </p:spPr>
        <p:txBody>
          <a:bodyPr wrap="square">
            <a:spAutoFit/>
          </a:bodyPr>
          <a:lstStyle/>
          <a:p>
            <a:r>
              <a:rPr lang="en-US" altLang="zh-TW" u="sng" dirty="0">
                <a:solidFill>
                  <a:srgbClr val="FF0000"/>
                </a:solidFill>
                <a:latin typeface="Cambria Math" panose="02040503050406030204" pitchFamily="18" charset="0"/>
                <a:ea typeface="Cambria Math" panose="02040503050406030204" pitchFamily="18" charset="0"/>
              </a:rPr>
              <a:t>Perhaps</a:t>
            </a:r>
            <a:r>
              <a:rPr lang="en-US" altLang="zh-TW" dirty="0">
                <a:latin typeface="Cambria Math" panose="02040503050406030204" pitchFamily="18" charset="0"/>
                <a:ea typeface="Cambria Math" panose="02040503050406030204" pitchFamily="18" charset="0"/>
              </a:rPr>
              <a:t> jets spread out more rapidly in lower-luminosity objects because there is less hot ionized gas in the nucleus to confine the flow. Another possibility is that the jet consists of an ultra-fast (99% of the speed of light) spine surrounded by a slower (perhaps 90% of the speed of light) sheath. In quasars with bright jets, the spine points almost right at us, so we see the radiation beamed in our direction, whereas emission from the sheath is too weak to be noticed. </a:t>
            </a:r>
            <a:r>
              <a:rPr lang="en-US" altLang="zh-TW" u="sng" dirty="0">
                <a:solidFill>
                  <a:srgbClr val="FF0000"/>
                </a:solidFill>
                <a:latin typeface="Cambria Math" panose="02040503050406030204" pitchFamily="18" charset="0"/>
                <a:ea typeface="Cambria Math" panose="02040503050406030204" pitchFamily="18" charset="0"/>
              </a:rPr>
              <a:t>The jet of M87 is more inclined to our line of sight, by 15–25°, so the spine is relatively dim, allowing us to see the slower sheath</a:t>
            </a:r>
            <a:r>
              <a:rPr lang="en-US" altLang="zh-TW" dirty="0">
                <a:latin typeface="Cambria Math" panose="02040503050406030204" pitchFamily="18" charset="0"/>
                <a:ea typeface="Cambria Math" panose="02040503050406030204" pitchFamily="18" charset="0"/>
              </a:rPr>
              <a:t>. The images of M87 thereby reveal slower regions of the jet that are close to the black hole, whereas in quasars the jets become bright only where the spines reach their terminal velocity at much greater distances from the black holes.</a:t>
            </a:r>
            <a:endParaRPr lang="zh-TW" altLang="en-US" dirty="0">
              <a:latin typeface="Cambria Math" panose="02040503050406030204" pitchFamily="18" charset="0"/>
            </a:endParaRPr>
          </a:p>
        </p:txBody>
      </p:sp>
      <p:sp>
        <p:nvSpPr>
          <p:cNvPr id="5" name="TextBox 4"/>
          <p:cNvSpPr txBox="1"/>
          <p:nvPr/>
        </p:nvSpPr>
        <p:spPr>
          <a:xfrm>
            <a:off x="127881" y="5444186"/>
            <a:ext cx="8888238" cy="1200329"/>
          </a:xfrm>
          <a:prstGeom prst="rect">
            <a:avLst/>
          </a:prstGeom>
          <a:noFill/>
        </p:spPr>
        <p:txBody>
          <a:bodyPr wrap="square" rtlCol="0">
            <a:spAutoFit/>
          </a:bodyPr>
          <a:lstStyle/>
          <a:p>
            <a:r>
              <a:rPr lang="en-US" altLang="zh-TW" dirty="0" smtClean="0">
                <a:latin typeface="Cambria Math" pitchFamily="18" charset="0"/>
                <a:ea typeface="Cambria Math" pitchFamily="18" charset="0"/>
              </a:rPr>
              <a:t>My proposal</a:t>
            </a:r>
            <a:r>
              <a:rPr lang="zh-TW" altLang="en-US" dirty="0" smtClean="0">
                <a:latin typeface="Cambria Math" pitchFamily="18" charset="0"/>
                <a:ea typeface="Cambria Math" pitchFamily="18" charset="0"/>
              </a:rPr>
              <a:t>：</a:t>
            </a:r>
            <a:endParaRPr lang="en-US" altLang="zh-TW" dirty="0" smtClean="0">
              <a:latin typeface="Cambria Math" pitchFamily="18" charset="0"/>
              <a:ea typeface="Cambria Math" pitchFamily="18" charset="0"/>
            </a:endParaRPr>
          </a:p>
          <a:p>
            <a:r>
              <a:rPr lang="en-US" altLang="zh-TW" dirty="0" smtClean="0">
                <a:latin typeface="Cambria Math" pitchFamily="18" charset="0"/>
                <a:ea typeface="Cambria Math" pitchFamily="18" charset="0"/>
              </a:rPr>
              <a:t>Perhaps there will be some angle by which the core shift abruptly changes</a:t>
            </a:r>
            <a:r>
              <a:rPr lang="zh-TW" altLang="en-US" dirty="0" smtClean="0">
                <a:latin typeface="Cambria Math" pitchFamily="18" charset="0"/>
                <a:ea typeface="Cambria Math" pitchFamily="18" charset="0"/>
              </a:rPr>
              <a:t>？</a:t>
            </a:r>
            <a:endParaRPr lang="en-US" altLang="zh-TW" dirty="0" smtClean="0">
              <a:latin typeface="Cambria Math" pitchFamily="18" charset="0"/>
              <a:ea typeface="Cambria Math" pitchFamily="18" charset="0"/>
            </a:endParaRPr>
          </a:p>
          <a:p>
            <a:r>
              <a:rPr lang="en-US" altLang="zh-TW" dirty="0" smtClean="0">
                <a:latin typeface="Cambria Math" pitchFamily="18" charset="0"/>
                <a:ea typeface="Cambria Math" pitchFamily="18" charset="0"/>
              </a:rPr>
              <a:t>Maybe we could use the differences between the core shift and flare peak analysis to find out some ‘critical angle’ in which we go from seeing the spine to seeing the sheath.</a:t>
            </a:r>
            <a:endParaRPr lang="zh-TW" altLang="en-US" dirty="0" smtClean="0">
              <a:latin typeface="Cambria Math" pitchFamily="18" charset="0"/>
              <a:ea typeface="Cambria Math" pitchFamily="18" charset="0"/>
            </a:endParaRPr>
          </a:p>
        </p:txBody>
      </p:sp>
    </p:spTree>
    <p:extLst>
      <p:ext uri="{BB962C8B-B14F-4D97-AF65-F5344CB8AC3E}">
        <p14:creationId xmlns:p14="http://schemas.microsoft.com/office/powerpoint/2010/main" val="27688466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682"/>
          <a:stretch/>
        </p:blipFill>
        <p:spPr bwMode="auto">
          <a:xfrm>
            <a:off x="-42863" y="2556015"/>
            <a:ext cx="9229726" cy="4301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18114" y="244432"/>
            <a:ext cx="8716161" cy="2308324"/>
          </a:xfrm>
          <a:prstGeom prst="rect">
            <a:avLst/>
          </a:prstGeom>
          <a:noFill/>
        </p:spPr>
        <p:txBody>
          <a:bodyPr wrap="square" rtlCol="0">
            <a:spAutoFit/>
          </a:bodyPr>
          <a:lstStyle/>
          <a:p>
            <a:r>
              <a:rPr lang="en-US" altLang="zh-TW" dirty="0" smtClean="0">
                <a:latin typeface="Cambria Math" pitchFamily="18" charset="0"/>
                <a:ea typeface="Cambria Math" pitchFamily="18" charset="0"/>
              </a:rPr>
              <a:t>In the MOJAVE paper, they estimate the distance of the ‘true’ core (whatever that may mean…) to the 15GHz ‘core’.</a:t>
            </a:r>
          </a:p>
          <a:p>
            <a:endParaRPr lang="en-US" altLang="zh-TW" dirty="0" smtClean="0">
              <a:latin typeface="Cambria Math" pitchFamily="18" charset="0"/>
              <a:ea typeface="Cambria Math" pitchFamily="18" charset="0"/>
            </a:endParaRPr>
          </a:p>
          <a:p>
            <a:r>
              <a:rPr lang="en-US" altLang="zh-TW" dirty="0" smtClean="0">
                <a:latin typeface="Cambria Math" pitchFamily="18" charset="0"/>
                <a:ea typeface="Cambria Math" pitchFamily="18" charset="0"/>
              </a:rPr>
              <a:t>I made a quick plot of the estimated viewing angle versus the 15GHz core (optically thin surface)… and it looks like this:</a:t>
            </a:r>
          </a:p>
          <a:p>
            <a:endParaRPr lang="en-US" altLang="zh-TW" dirty="0">
              <a:latin typeface="Cambria Math" pitchFamily="18" charset="0"/>
              <a:ea typeface="Cambria Math" pitchFamily="18" charset="0"/>
            </a:endParaRPr>
          </a:p>
          <a:p>
            <a:r>
              <a:rPr lang="en-US" altLang="zh-TW" dirty="0" smtClean="0">
                <a:latin typeface="Cambria Math" pitchFamily="18" charset="0"/>
                <a:ea typeface="Cambria Math" pitchFamily="18" charset="0"/>
              </a:rPr>
              <a:t>OK, don’t ask me what it means… it only says that the angle seems to affect how thick the region we are looking at is… (as Mizuno suggested to me in a previous discussion…)</a:t>
            </a:r>
          </a:p>
        </p:txBody>
      </p:sp>
      <p:grpSp>
        <p:nvGrpSpPr>
          <p:cNvPr id="13" name="Group 12"/>
          <p:cNvGrpSpPr/>
          <p:nvPr/>
        </p:nvGrpSpPr>
        <p:grpSpPr>
          <a:xfrm>
            <a:off x="3920011" y="2556015"/>
            <a:ext cx="3965640" cy="2989107"/>
            <a:chOff x="3920011" y="2556015"/>
            <a:chExt cx="3965640" cy="2989107"/>
          </a:xfrm>
        </p:grpSpPr>
        <p:grpSp>
          <p:nvGrpSpPr>
            <p:cNvPr id="7" name="Group 6"/>
            <p:cNvGrpSpPr/>
            <p:nvPr/>
          </p:nvGrpSpPr>
          <p:grpSpPr>
            <a:xfrm>
              <a:off x="3920011" y="2556015"/>
              <a:ext cx="3965640" cy="2989107"/>
              <a:chOff x="311929" y="677542"/>
              <a:chExt cx="2972183" cy="2500472"/>
            </a:xfrm>
          </p:grpSpPr>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3274"/>
              <a:stretch/>
            </p:blipFill>
            <p:spPr bwMode="auto">
              <a:xfrm>
                <a:off x="311929" y="677542"/>
                <a:ext cx="2972183" cy="2500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311929" y="685290"/>
                <a:ext cx="1529586" cy="246221"/>
              </a:xfrm>
              <a:prstGeom prst="rect">
                <a:avLst/>
              </a:prstGeom>
              <a:noFill/>
            </p:spPr>
            <p:txBody>
              <a:bodyPr wrap="none" rtlCol="0">
                <a:spAutoFit/>
              </a:bodyPr>
              <a:lstStyle/>
              <a:p>
                <a:r>
                  <a:rPr lang="en-US" altLang="zh-TW" sz="1000" dirty="0" err="1" smtClean="0">
                    <a:latin typeface="Cambria Math" pitchFamily="18" charset="0"/>
                    <a:ea typeface="Cambria Math" pitchFamily="18" charset="0"/>
                  </a:rPr>
                  <a:t>Hada</a:t>
                </a:r>
                <a:r>
                  <a:rPr lang="en-US" altLang="zh-TW" sz="1000" dirty="0" smtClean="0">
                    <a:latin typeface="Cambria Math" pitchFamily="18" charset="0"/>
                    <a:ea typeface="Cambria Math" pitchFamily="18" charset="0"/>
                  </a:rPr>
                  <a:t>+, Nature, 477, 185</a:t>
                </a:r>
                <a:endParaRPr lang="zh-TW" altLang="en-US" sz="1000" dirty="0" smtClean="0">
                  <a:latin typeface="Cambria Math" pitchFamily="18" charset="0"/>
                  <a:ea typeface="Cambria Math" pitchFamily="18" charset="0"/>
                </a:endParaRPr>
              </a:p>
            </p:txBody>
          </p:sp>
        </p:grpSp>
        <p:cxnSp>
          <p:nvCxnSpPr>
            <p:cNvPr id="11" name="Straight Arrow Connector 10"/>
            <p:cNvCxnSpPr/>
            <p:nvPr/>
          </p:nvCxnSpPr>
          <p:spPr>
            <a:xfrm>
              <a:off x="4202884" y="4449762"/>
              <a:ext cx="3129094" cy="0"/>
            </a:xfrm>
            <a:prstGeom prst="straightConnector1">
              <a:avLst/>
            </a:prstGeom>
            <a:ln w="63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040548" y="4063653"/>
              <a:ext cx="845103"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15GHz</a:t>
              </a:r>
              <a:endParaRPr lang="zh-TW" altLang="en-US" dirty="0" smtClean="0">
                <a:latin typeface="Cambria Math" pitchFamily="18" charset="0"/>
                <a:ea typeface="Cambria Math" pitchFamily="18" charset="0"/>
              </a:endParaRPr>
            </a:p>
          </p:txBody>
        </p:sp>
      </p:grpSp>
    </p:spTree>
    <p:extLst>
      <p:ext uri="{BB962C8B-B14F-4D97-AF65-F5344CB8AC3E}">
        <p14:creationId xmlns:p14="http://schemas.microsoft.com/office/powerpoint/2010/main" val="34011655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14" y="1658590"/>
            <a:ext cx="9218613" cy="481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3920011" y="2556015"/>
            <a:ext cx="3965640" cy="2989107"/>
            <a:chOff x="3920011" y="2556015"/>
            <a:chExt cx="3965640" cy="2989107"/>
          </a:xfrm>
        </p:grpSpPr>
        <p:grpSp>
          <p:nvGrpSpPr>
            <p:cNvPr id="5" name="Group 4"/>
            <p:cNvGrpSpPr/>
            <p:nvPr/>
          </p:nvGrpSpPr>
          <p:grpSpPr>
            <a:xfrm>
              <a:off x="3920011" y="2556015"/>
              <a:ext cx="3965640" cy="2989107"/>
              <a:chOff x="311929" y="677542"/>
              <a:chExt cx="2972183" cy="2500472"/>
            </a:xfrm>
          </p:grpSpPr>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3274"/>
              <a:stretch/>
            </p:blipFill>
            <p:spPr bwMode="auto">
              <a:xfrm>
                <a:off x="311929" y="677542"/>
                <a:ext cx="2972183" cy="2500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311929" y="685290"/>
                <a:ext cx="1529586" cy="246221"/>
              </a:xfrm>
              <a:prstGeom prst="rect">
                <a:avLst/>
              </a:prstGeom>
              <a:noFill/>
            </p:spPr>
            <p:txBody>
              <a:bodyPr wrap="none" rtlCol="0">
                <a:spAutoFit/>
              </a:bodyPr>
              <a:lstStyle/>
              <a:p>
                <a:r>
                  <a:rPr lang="en-US" altLang="zh-TW" sz="1000" dirty="0" err="1" smtClean="0">
                    <a:latin typeface="Cambria Math" pitchFamily="18" charset="0"/>
                    <a:ea typeface="Cambria Math" pitchFamily="18" charset="0"/>
                  </a:rPr>
                  <a:t>Hada</a:t>
                </a:r>
                <a:r>
                  <a:rPr lang="en-US" altLang="zh-TW" sz="1000" dirty="0" smtClean="0">
                    <a:latin typeface="Cambria Math" pitchFamily="18" charset="0"/>
                    <a:ea typeface="Cambria Math" pitchFamily="18" charset="0"/>
                  </a:rPr>
                  <a:t>+, Nature, 477, 185</a:t>
                </a:r>
                <a:endParaRPr lang="zh-TW" altLang="en-US" sz="1000" dirty="0" smtClean="0">
                  <a:latin typeface="Cambria Math" pitchFamily="18" charset="0"/>
                  <a:ea typeface="Cambria Math" pitchFamily="18" charset="0"/>
                </a:endParaRPr>
              </a:p>
            </p:txBody>
          </p:sp>
        </p:grpSp>
        <p:cxnSp>
          <p:nvCxnSpPr>
            <p:cNvPr id="6" name="Straight Arrow Connector 5"/>
            <p:cNvCxnSpPr/>
            <p:nvPr/>
          </p:nvCxnSpPr>
          <p:spPr>
            <a:xfrm>
              <a:off x="4202884" y="4449762"/>
              <a:ext cx="3129094" cy="0"/>
            </a:xfrm>
            <a:prstGeom prst="straightConnector1">
              <a:avLst/>
            </a:prstGeom>
            <a:ln w="63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040548" y="4063653"/>
              <a:ext cx="845103"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15GHz</a:t>
              </a:r>
              <a:endParaRPr lang="zh-TW" altLang="en-US" dirty="0" smtClean="0">
                <a:latin typeface="Cambria Math" pitchFamily="18" charset="0"/>
                <a:ea typeface="Cambria Math" pitchFamily="18" charset="0"/>
              </a:endParaRPr>
            </a:p>
          </p:txBody>
        </p:sp>
      </p:grpSp>
      <p:sp>
        <p:nvSpPr>
          <p:cNvPr id="10" name="TextBox 9"/>
          <p:cNvSpPr txBox="1"/>
          <p:nvPr/>
        </p:nvSpPr>
        <p:spPr>
          <a:xfrm>
            <a:off x="218114" y="244432"/>
            <a:ext cx="8716161" cy="1754326"/>
          </a:xfrm>
          <a:prstGeom prst="rect">
            <a:avLst/>
          </a:prstGeom>
          <a:noFill/>
        </p:spPr>
        <p:txBody>
          <a:bodyPr wrap="square" rtlCol="0">
            <a:spAutoFit/>
          </a:bodyPr>
          <a:lstStyle/>
          <a:p>
            <a:r>
              <a:rPr lang="en-US" altLang="zh-TW" dirty="0" smtClean="0">
                <a:latin typeface="Cambria Math" pitchFamily="18" charset="0"/>
                <a:ea typeface="Cambria Math" pitchFamily="18" charset="0"/>
              </a:rPr>
              <a:t>So what I was wondering is that :</a:t>
            </a:r>
          </a:p>
          <a:p>
            <a:endParaRPr lang="en-US" altLang="zh-TW" dirty="0">
              <a:latin typeface="Cambria Math" pitchFamily="18" charset="0"/>
              <a:ea typeface="Cambria Math" pitchFamily="18" charset="0"/>
            </a:endParaRPr>
          </a:p>
          <a:p>
            <a:r>
              <a:rPr lang="en-US" altLang="zh-TW" dirty="0" smtClean="0">
                <a:latin typeface="Cambria Math" pitchFamily="18" charset="0"/>
                <a:ea typeface="Cambria Math" pitchFamily="18" charset="0"/>
              </a:rPr>
              <a:t>If there indeed is a difference between seeing the spine or sheath, then would there be some abrupt change at some angle? (maybe &gt;10 degrees?)</a:t>
            </a:r>
          </a:p>
          <a:p>
            <a:endParaRPr lang="en-US" altLang="zh-TW" dirty="0">
              <a:latin typeface="Cambria Math" pitchFamily="18" charset="0"/>
              <a:ea typeface="Cambria Math" pitchFamily="18" charset="0"/>
            </a:endParaRPr>
          </a:p>
          <a:p>
            <a:r>
              <a:rPr lang="en-US" altLang="zh-TW" dirty="0" smtClean="0">
                <a:latin typeface="Cambria Math" pitchFamily="18" charset="0"/>
                <a:ea typeface="Cambria Math" pitchFamily="18" charset="0"/>
              </a:rPr>
              <a:t>One more </a:t>
            </a:r>
            <a:r>
              <a:rPr lang="en-US" altLang="zh-TW" smtClean="0">
                <a:latin typeface="Cambria Math" pitchFamily="18" charset="0"/>
                <a:ea typeface="Cambria Math" pitchFamily="18" charset="0"/>
              </a:rPr>
              <a:t>thesis topic (?)</a:t>
            </a:r>
            <a:endParaRPr lang="en-US" altLang="zh-TW" dirty="0" smtClean="0">
              <a:latin typeface="Cambria Math" pitchFamily="18" charset="0"/>
              <a:ea typeface="Cambria Math" pitchFamily="18" charset="0"/>
            </a:endParaRPr>
          </a:p>
        </p:txBody>
      </p:sp>
    </p:spTree>
    <p:extLst>
      <p:ext uri="{BB962C8B-B14F-4D97-AF65-F5344CB8AC3E}">
        <p14:creationId xmlns:p14="http://schemas.microsoft.com/office/powerpoint/2010/main" val="16058556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rgbClr val="FF0000"/>
          </a:solidFill>
          <a:headEnd type="arrow"/>
          <a:tailEnd type="arrow"/>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smtClean="0">
            <a:latin typeface="Cambria Math" pitchFamily="18" charset="0"/>
            <a:ea typeface="Cambria Math" pitchFamily="18"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655</TotalTime>
  <Words>753</Words>
  <Application>Microsoft Office PowerPoint</Application>
  <PresentationFormat>On-screen Show (4:3)</PresentationFormat>
  <Paragraphs>80</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dc:creator>
  <cp:lastModifiedBy>Brian</cp:lastModifiedBy>
  <cp:revision>19</cp:revision>
  <dcterms:created xsi:type="dcterms:W3CDTF">2006-08-16T00:00:00Z</dcterms:created>
  <dcterms:modified xsi:type="dcterms:W3CDTF">2014-01-27T09:00:22Z</dcterms:modified>
</cp:coreProperties>
</file>